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3" r:id="rId10"/>
    <p:sldId id="277" r:id="rId11"/>
    <p:sldId id="274" r:id="rId12"/>
    <p:sldId id="275" r:id="rId13"/>
    <p:sldId id="261" r:id="rId14"/>
  </p:sldIdLst>
  <p:sldSz cx="13439775" cy="7559675"/>
  <p:notesSz cx="6735763" cy="9866313"/>
  <p:embeddedFontLst>
    <p:embeddedFont>
      <p:font typeface="Source Sans Pro" panose="020B0604020202020204" charset="0"/>
      <p:regular r:id="rId16"/>
      <p:bold r:id="rId17"/>
      <p:italic r:id="rId18"/>
      <p:boldItalic r:id="rId19"/>
    </p:embeddedFont>
    <p:embeddedFont>
      <p:font typeface="Source Sans Pro SemiBold" panose="020B0604020202020204" charset="0"/>
      <p:regular r:id="rId20"/>
      <p:bold r:id="rId21"/>
      <p:italic r:id="rId22"/>
      <p:boldItalic r:id="rId23"/>
    </p:embeddedFont>
    <p:embeddedFont>
      <p:font typeface="Alegreya Sans Medium" panose="020B0604020202020204" charset="0"/>
      <p:regular r:id="rId24"/>
      <p:bold r:id="rId25"/>
      <p:italic r:id="rId26"/>
      <p:boldItalic r:id="rId27"/>
    </p:embeddedFont>
    <p:embeddedFont>
      <p:font typeface="Alegreya Sans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54" userDrawn="1">
          <p15:clr>
            <a:srgbClr val="A4A3A4"/>
          </p15:clr>
        </p15:guide>
        <p15:guide id="2" orient="horz" pos="227" userDrawn="1">
          <p15:clr>
            <a:srgbClr val="9AA0A6"/>
          </p15:clr>
        </p15:guide>
        <p15:guide id="3" orient="horz" pos="1134" userDrawn="1">
          <p15:clr>
            <a:srgbClr val="9AA0A6"/>
          </p15:clr>
        </p15:guide>
        <p15:guide id="4" orient="horz" pos="1360" userDrawn="1">
          <p15:clr>
            <a:srgbClr val="9AA0A6"/>
          </p15:clr>
        </p15:guide>
        <p15:guide id="5" orient="horz" pos="1585" userDrawn="1">
          <p15:clr>
            <a:srgbClr val="9AA0A6"/>
          </p15:clr>
        </p15:guide>
        <p15:guide id="6" orient="horz" pos="2041" userDrawn="1">
          <p15:clr>
            <a:srgbClr val="9AA0A6"/>
          </p15:clr>
        </p15:guide>
        <p15:guide id="7" orient="horz" pos="4318" userDrawn="1">
          <p15:clr>
            <a:srgbClr val="9AA0A6"/>
          </p15:clr>
        </p15:guide>
        <p15:guide id="8" pos="617" userDrawn="1">
          <p15:clr>
            <a:srgbClr val="9AA0A6"/>
          </p15:clr>
        </p15:guide>
        <p15:guide id="9" pos="7850" userDrawn="1">
          <p15:clr>
            <a:srgbClr val="9AA0A6"/>
          </p15:clr>
        </p15:guide>
        <p15:guide id="10" pos="3073" userDrawn="1">
          <p15:clr>
            <a:srgbClr val="9AA0A6"/>
          </p15:clr>
        </p15:guide>
        <p15:guide id="11" pos="475" userDrawn="1">
          <p15:clr>
            <a:srgbClr val="9AA0A6"/>
          </p15:clr>
        </p15:guide>
        <p15:guide id="12" pos="7991" userDrawn="1">
          <p15:clr>
            <a:srgbClr val="9AA0A6"/>
          </p15:clr>
        </p15:guide>
        <p15:guide id="13" orient="horz" pos="681" userDrawn="1">
          <p15:clr>
            <a:srgbClr val="9AA0A6"/>
          </p15:clr>
        </p15:guide>
        <p15:guide id="14" orient="horz" pos="908" userDrawn="1">
          <p15:clr>
            <a:srgbClr val="9AA0A6"/>
          </p15:clr>
        </p15:guide>
        <p15:guide id="15" orient="horz" pos="1814" userDrawn="1">
          <p15:clr>
            <a:srgbClr val="9AA0A6"/>
          </p15:clr>
        </p15:guide>
        <p15:guide id="16" orient="horz" pos="2268" userDrawn="1">
          <p15:clr>
            <a:srgbClr val="9AA0A6"/>
          </p15:clr>
        </p15:guide>
        <p15:guide id="17" orient="horz" pos="2494" userDrawn="1">
          <p15:clr>
            <a:srgbClr val="9AA0A6"/>
          </p15:clr>
        </p15:guide>
        <p15:guide id="18" orient="horz" pos="2721" userDrawn="1">
          <p15:clr>
            <a:srgbClr val="9AA0A6"/>
          </p15:clr>
        </p15:guide>
        <p15:guide id="19" orient="horz" pos="2948" userDrawn="1">
          <p15:clr>
            <a:srgbClr val="9AA0A6"/>
          </p15:clr>
        </p15:guide>
        <p15:guide id="20" orient="horz" pos="3175" userDrawn="1">
          <p15:clr>
            <a:srgbClr val="9AA0A6"/>
          </p15:clr>
        </p15:guide>
        <p15:guide id="21" orient="horz" pos="3402" userDrawn="1">
          <p15:clr>
            <a:srgbClr val="9AA0A6"/>
          </p15:clr>
        </p15:guide>
        <p15:guide id="22" orient="horz" pos="3628" userDrawn="1">
          <p15:clr>
            <a:srgbClr val="9AA0A6"/>
          </p15:clr>
        </p15:guide>
        <p15:guide id="23" orient="horz" pos="3855" userDrawn="1">
          <p15:clr>
            <a:srgbClr val="9AA0A6"/>
          </p15:clr>
        </p15:guide>
        <p15:guide id="24" orient="horz" pos="4081" userDrawn="1">
          <p15:clr>
            <a:srgbClr val="9AA0A6"/>
          </p15:clr>
        </p15:guide>
        <p15:guide id="25" orient="horz" pos="4535" userDrawn="1">
          <p15:clr>
            <a:srgbClr val="9AA0A6"/>
          </p15:clr>
        </p15:guide>
        <p15:guide id="26" pos="1705" userDrawn="1">
          <p15:clr>
            <a:srgbClr val="9AA0A6"/>
          </p15:clr>
        </p15:guide>
        <p15:guide id="27" pos="1845" userDrawn="1">
          <p15:clr>
            <a:srgbClr val="9AA0A6"/>
          </p15:clr>
        </p15:guide>
        <p15:guide id="28" pos="1090" userDrawn="1">
          <p15:clr>
            <a:srgbClr val="9AA0A6"/>
          </p15:clr>
        </p15:guide>
        <p15:guide id="29" pos="1231" userDrawn="1">
          <p15:clr>
            <a:srgbClr val="9AA0A6"/>
          </p15:clr>
        </p15:guide>
        <p15:guide id="30" pos="2319" userDrawn="1">
          <p15:clr>
            <a:srgbClr val="9AA0A6"/>
          </p15:clr>
        </p15:guide>
        <p15:guide id="31" pos="2461" userDrawn="1">
          <p15:clr>
            <a:srgbClr val="9AA0A6"/>
          </p15:clr>
        </p15:guide>
        <p15:guide id="32" pos="2934" userDrawn="1">
          <p15:clr>
            <a:srgbClr val="9AA0A6"/>
          </p15:clr>
        </p15:guide>
        <p15:guide id="33" pos="3549" userDrawn="1">
          <p15:clr>
            <a:srgbClr val="9AA0A6"/>
          </p15:clr>
        </p15:guide>
        <p15:guide id="34" pos="3688" userDrawn="1">
          <p15:clr>
            <a:srgbClr val="9AA0A6"/>
          </p15:clr>
        </p15:guide>
        <p15:guide id="35" pos="4163" userDrawn="1">
          <p15:clr>
            <a:srgbClr val="9AA0A6"/>
          </p15:clr>
        </p15:guide>
        <p15:guide id="36" pos="4303" userDrawn="1">
          <p15:clr>
            <a:srgbClr val="9AA0A6"/>
          </p15:clr>
        </p15:guide>
        <p15:guide id="37" pos="4778" userDrawn="1">
          <p15:clr>
            <a:srgbClr val="9AA0A6"/>
          </p15:clr>
        </p15:guide>
        <p15:guide id="38" pos="4917" userDrawn="1">
          <p15:clr>
            <a:srgbClr val="9AA0A6"/>
          </p15:clr>
        </p15:guide>
        <p15:guide id="39" pos="5391" userDrawn="1">
          <p15:clr>
            <a:srgbClr val="9AA0A6"/>
          </p15:clr>
        </p15:guide>
        <p15:guide id="40" pos="5532" userDrawn="1">
          <p15:clr>
            <a:srgbClr val="9AA0A6"/>
          </p15:clr>
        </p15:guide>
        <p15:guide id="41" pos="6007" userDrawn="1">
          <p15:clr>
            <a:srgbClr val="9AA0A6"/>
          </p15:clr>
        </p15:guide>
        <p15:guide id="42" pos="6147" userDrawn="1">
          <p15:clr>
            <a:srgbClr val="9AA0A6"/>
          </p15:clr>
        </p15:guide>
        <p15:guide id="43" pos="6619" userDrawn="1">
          <p15:clr>
            <a:srgbClr val="9AA0A6"/>
          </p15:clr>
        </p15:guide>
        <p15:guide id="44" pos="6761" userDrawn="1">
          <p15:clr>
            <a:srgbClr val="9AA0A6"/>
          </p15:clr>
        </p15:guide>
        <p15:guide id="45" pos="7233" userDrawn="1">
          <p15:clr>
            <a:srgbClr val="9AA0A6"/>
          </p15:clr>
        </p15:guide>
        <p15:guide id="46" pos="7376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CB"/>
    <a:srgbClr val="F0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2" y="72"/>
      </p:cViewPr>
      <p:guideLst>
        <p:guide orient="horz" pos="454"/>
        <p:guide orient="horz" pos="227"/>
        <p:guide orient="horz" pos="1134"/>
        <p:guide orient="horz" pos="1360"/>
        <p:guide orient="horz" pos="1585"/>
        <p:guide orient="horz" pos="2041"/>
        <p:guide orient="horz" pos="4318"/>
        <p:guide pos="617"/>
        <p:guide pos="7850"/>
        <p:guide pos="3073"/>
        <p:guide pos="475"/>
        <p:guide pos="7991"/>
        <p:guide orient="horz" pos="681"/>
        <p:guide orient="horz" pos="908"/>
        <p:guide orient="horz" pos="1814"/>
        <p:guide orient="horz" pos="2268"/>
        <p:guide orient="horz" pos="2494"/>
        <p:guide orient="horz" pos="2721"/>
        <p:guide orient="horz" pos="2948"/>
        <p:guide orient="horz" pos="3175"/>
        <p:guide orient="horz" pos="3402"/>
        <p:guide orient="horz" pos="3628"/>
        <p:guide orient="horz" pos="3855"/>
        <p:guide orient="horz" pos="4081"/>
        <p:guide orient="horz" pos="4535"/>
        <p:guide pos="1705"/>
        <p:guide pos="1845"/>
        <p:guide pos="1090"/>
        <p:guide pos="1231"/>
        <p:guide pos="2319"/>
        <p:guide pos="2461"/>
        <p:guide pos="2934"/>
        <p:guide pos="3549"/>
        <p:guide pos="3688"/>
        <p:guide pos="4163"/>
        <p:guide pos="4303"/>
        <p:guide pos="4778"/>
        <p:guide pos="4917"/>
        <p:guide pos="5391"/>
        <p:guide pos="5532"/>
        <p:guide pos="6007"/>
        <p:guide pos="6147"/>
        <p:guide pos="6619"/>
        <p:guide pos="6761"/>
        <p:guide pos="7233"/>
        <p:guide pos="73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633413"/>
            <a:ext cx="5624513" cy="316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11056" y="4008053"/>
            <a:ext cx="4888450" cy="379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54" tIns="83154" rIns="83154" bIns="83154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43cfad01f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633413"/>
            <a:ext cx="5624513" cy="316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43cfad01f_2_9:notes"/>
          <p:cNvSpPr txBox="1">
            <a:spLocks noGrp="1"/>
          </p:cNvSpPr>
          <p:nvPr>
            <p:ph type="body" idx="1"/>
          </p:nvPr>
        </p:nvSpPr>
        <p:spPr>
          <a:xfrm>
            <a:off x="611056" y="4008053"/>
            <a:ext cx="4888450" cy="3797102"/>
          </a:xfrm>
          <a:prstGeom prst="rect">
            <a:avLst/>
          </a:prstGeom>
        </p:spPr>
        <p:txBody>
          <a:bodyPr spcFirstLastPara="1" wrap="square" lIns="83154" tIns="83154" rIns="83154" bIns="831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43cfad01f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633413"/>
            <a:ext cx="5624513" cy="316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43cfad01f_1_42:notes"/>
          <p:cNvSpPr txBox="1">
            <a:spLocks noGrp="1"/>
          </p:cNvSpPr>
          <p:nvPr>
            <p:ph type="body" idx="1"/>
          </p:nvPr>
        </p:nvSpPr>
        <p:spPr>
          <a:xfrm>
            <a:off x="611056" y="4008053"/>
            <a:ext cx="4888450" cy="3797102"/>
          </a:xfrm>
          <a:prstGeom prst="rect">
            <a:avLst/>
          </a:prstGeom>
        </p:spPr>
        <p:txBody>
          <a:bodyPr spcFirstLastPara="1" wrap="square" lIns="83154" tIns="83154" rIns="83154" bIns="831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147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43cfad01f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633413"/>
            <a:ext cx="5624513" cy="316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43cfad01f_2_23:notes"/>
          <p:cNvSpPr txBox="1">
            <a:spLocks noGrp="1"/>
          </p:cNvSpPr>
          <p:nvPr>
            <p:ph type="body" idx="1"/>
          </p:nvPr>
        </p:nvSpPr>
        <p:spPr>
          <a:xfrm>
            <a:off x="611056" y="4008053"/>
            <a:ext cx="4888450" cy="3797102"/>
          </a:xfrm>
          <a:prstGeom prst="rect">
            <a:avLst/>
          </a:prstGeom>
        </p:spPr>
        <p:txBody>
          <a:bodyPr spcFirstLastPara="1" wrap="square" lIns="83154" tIns="83154" rIns="83154" bIns="831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462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43cfad01f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633413"/>
            <a:ext cx="5624513" cy="316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43cfad01f_2_23:notes"/>
          <p:cNvSpPr txBox="1">
            <a:spLocks noGrp="1"/>
          </p:cNvSpPr>
          <p:nvPr>
            <p:ph type="body" idx="1"/>
          </p:nvPr>
        </p:nvSpPr>
        <p:spPr>
          <a:xfrm>
            <a:off x="611056" y="4008053"/>
            <a:ext cx="4888450" cy="3797102"/>
          </a:xfrm>
          <a:prstGeom prst="rect">
            <a:avLst/>
          </a:prstGeom>
        </p:spPr>
        <p:txBody>
          <a:bodyPr spcFirstLastPara="1" wrap="square" lIns="83154" tIns="83154" rIns="83154" bIns="831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6462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43cfad01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633413"/>
            <a:ext cx="5624513" cy="316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43cfad01f_3_0:notes"/>
          <p:cNvSpPr txBox="1">
            <a:spLocks noGrp="1"/>
          </p:cNvSpPr>
          <p:nvPr>
            <p:ph type="body" idx="1"/>
          </p:nvPr>
        </p:nvSpPr>
        <p:spPr>
          <a:xfrm>
            <a:off x="611056" y="4008053"/>
            <a:ext cx="4888450" cy="3797102"/>
          </a:xfrm>
          <a:prstGeom prst="rect">
            <a:avLst/>
          </a:prstGeom>
        </p:spPr>
        <p:txBody>
          <a:bodyPr spcFirstLastPara="1" wrap="square" lIns="83154" tIns="83154" rIns="83154" bIns="831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633413"/>
            <a:ext cx="5624513" cy="316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11056" y="4008053"/>
            <a:ext cx="4888450" cy="3797102"/>
          </a:xfrm>
          <a:prstGeom prst="rect">
            <a:avLst/>
          </a:prstGeom>
        </p:spPr>
        <p:txBody>
          <a:bodyPr spcFirstLastPara="1" wrap="square" lIns="83154" tIns="83154" rIns="83154" bIns="831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43cfad01f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633413"/>
            <a:ext cx="5624513" cy="316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43cfad01f_1_42:notes"/>
          <p:cNvSpPr txBox="1">
            <a:spLocks noGrp="1"/>
          </p:cNvSpPr>
          <p:nvPr>
            <p:ph type="body" idx="1"/>
          </p:nvPr>
        </p:nvSpPr>
        <p:spPr>
          <a:xfrm>
            <a:off x="611056" y="4008053"/>
            <a:ext cx="4888450" cy="3797102"/>
          </a:xfrm>
          <a:prstGeom prst="rect">
            <a:avLst/>
          </a:prstGeom>
        </p:spPr>
        <p:txBody>
          <a:bodyPr spcFirstLastPara="1" wrap="square" lIns="83154" tIns="83154" rIns="83154" bIns="831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783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43cfad01f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633413"/>
            <a:ext cx="5624513" cy="316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43cfad01f_1_42:notes"/>
          <p:cNvSpPr txBox="1">
            <a:spLocks noGrp="1"/>
          </p:cNvSpPr>
          <p:nvPr>
            <p:ph type="body" idx="1"/>
          </p:nvPr>
        </p:nvSpPr>
        <p:spPr>
          <a:xfrm>
            <a:off x="611056" y="4008053"/>
            <a:ext cx="4888450" cy="3797102"/>
          </a:xfrm>
          <a:prstGeom prst="rect">
            <a:avLst/>
          </a:prstGeom>
        </p:spPr>
        <p:txBody>
          <a:bodyPr spcFirstLastPara="1" wrap="square" lIns="83154" tIns="83154" rIns="83154" bIns="831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724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43cfad01f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633413"/>
            <a:ext cx="5624513" cy="316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43cfad01f_1_42:notes"/>
          <p:cNvSpPr txBox="1">
            <a:spLocks noGrp="1"/>
          </p:cNvSpPr>
          <p:nvPr>
            <p:ph type="body" idx="1"/>
          </p:nvPr>
        </p:nvSpPr>
        <p:spPr>
          <a:xfrm>
            <a:off x="611056" y="4008053"/>
            <a:ext cx="4888450" cy="3797102"/>
          </a:xfrm>
          <a:prstGeom prst="rect">
            <a:avLst/>
          </a:prstGeom>
        </p:spPr>
        <p:txBody>
          <a:bodyPr spcFirstLastPara="1" wrap="square" lIns="83154" tIns="83154" rIns="83154" bIns="831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780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43cfad01f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633413"/>
            <a:ext cx="5624513" cy="316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43cfad01f_1_42:notes"/>
          <p:cNvSpPr txBox="1">
            <a:spLocks noGrp="1"/>
          </p:cNvSpPr>
          <p:nvPr>
            <p:ph type="body" idx="1"/>
          </p:nvPr>
        </p:nvSpPr>
        <p:spPr>
          <a:xfrm>
            <a:off x="611056" y="4008053"/>
            <a:ext cx="4888450" cy="3797102"/>
          </a:xfrm>
          <a:prstGeom prst="rect">
            <a:avLst/>
          </a:prstGeom>
        </p:spPr>
        <p:txBody>
          <a:bodyPr spcFirstLastPara="1" wrap="square" lIns="83154" tIns="83154" rIns="83154" bIns="831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326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43cfad01f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633413"/>
            <a:ext cx="5624513" cy="316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43cfad01f_1_42:notes"/>
          <p:cNvSpPr txBox="1">
            <a:spLocks noGrp="1"/>
          </p:cNvSpPr>
          <p:nvPr>
            <p:ph type="body" idx="1"/>
          </p:nvPr>
        </p:nvSpPr>
        <p:spPr>
          <a:xfrm>
            <a:off x="611056" y="4008053"/>
            <a:ext cx="4888450" cy="3797102"/>
          </a:xfrm>
          <a:prstGeom prst="rect">
            <a:avLst/>
          </a:prstGeom>
        </p:spPr>
        <p:txBody>
          <a:bodyPr spcFirstLastPara="1" wrap="square" lIns="83154" tIns="83154" rIns="83154" bIns="831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225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43cfad01f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633413"/>
            <a:ext cx="5624513" cy="316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43cfad01f_1_42:notes"/>
          <p:cNvSpPr txBox="1">
            <a:spLocks noGrp="1"/>
          </p:cNvSpPr>
          <p:nvPr>
            <p:ph type="body" idx="1"/>
          </p:nvPr>
        </p:nvSpPr>
        <p:spPr>
          <a:xfrm>
            <a:off x="611056" y="4008053"/>
            <a:ext cx="4888450" cy="3797102"/>
          </a:xfrm>
          <a:prstGeom prst="rect">
            <a:avLst/>
          </a:prstGeom>
        </p:spPr>
        <p:txBody>
          <a:bodyPr spcFirstLastPara="1" wrap="square" lIns="83154" tIns="83154" rIns="83154" bIns="831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958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43cfad01f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633413"/>
            <a:ext cx="5624513" cy="3163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43cfad01f_1_42:notes"/>
          <p:cNvSpPr txBox="1">
            <a:spLocks noGrp="1"/>
          </p:cNvSpPr>
          <p:nvPr>
            <p:ph type="body" idx="1"/>
          </p:nvPr>
        </p:nvSpPr>
        <p:spPr>
          <a:xfrm>
            <a:off x="611056" y="4008053"/>
            <a:ext cx="4888450" cy="3797102"/>
          </a:xfrm>
          <a:prstGeom prst="rect">
            <a:avLst/>
          </a:prstGeom>
        </p:spPr>
        <p:txBody>
          <a:bodyPr spcFirstLastPara="1" wrap="square" lIns="83154" tIns="83154" rIns="83154" bIns="8315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71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8154" y="1094388"/>
            <a:ext cx="12523646" cy="301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99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99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99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99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99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99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99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99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99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8142" y="4165643"/>
            <a:ext cx="12523646" cy="11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2452966" y="6854072"/>
            <a:ext cx="80625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2452966" y="6854072"/>
            <a:ext cx="80625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8142" y="654105"/>
            <a:ext cx="12523646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8142" y="1693927"/>
            <a:ext cx="12523646" cy="5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4" lvl="0" indent="-34288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48" lvl="1" indent="-31748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22" lvl="2" indent="-31748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697" lvl="3" indent="-31748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871" lvl="4" indent="-31748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045" lvl="5" indent="-31748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219" lvl="6" indent="-31748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393" lvl="7" indent="-31748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568" lvl="8" indent="-31748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2452966" y="6854072"/>
            <a:ext cx="80625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8142" y="654105"/>
            <a:ext cx="12523646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8142" y="1693927"/>
            <a:ext cx="5879062" cy="5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4" lvl="0" indent="-31748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48" lvl="1" indent="-30478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22" lvl="2" indent="-30478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697" lvl="3" indent="-30478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871" lvl="4" indent="-30478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045" lvl="5" indent="-30478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219" lvl="6" indent="-30478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393" lvl="7" indent="-30478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568" lvl="8" indent="-30478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7102745" y="1693927"/>
            <a:ext cx="5879062" cy="5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4" lvl="0" indent="-31748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48" lvl="1" indent="-30478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22" lvl="2" indent="-30478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697" lvl="3" indent="-30478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871" lvl="4" indent="-30478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045" lvl="5" indent="-30478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219" lvl="6" indent="-30478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393" lvl="7" indent="-30478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568" lvl="8" indent="-30478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2452966" y="6854072"/>
            <a:ext cx="80625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8142" y="654105"/>
            <a:ext cx="12523646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2452966" y="6854072"/>
            <a:ext cx="80625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58142" y="816630"/>
            <a:ext cx="4127410" cy="11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58142" y="2042457"/>
            <a:ext cx="4127410" cy="46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4" lvl="0" indent="-30478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48" lvl="1" indent="-30478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22" lvl="2" indent="-30478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697" lvl="3" indent="-30478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871" lvl="4" indent="-30478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045" lvl="5" indent="-30478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219" lvl="6" indent="-30478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393" lvl="7" indent="-30478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568" lvl="8" indent="-30478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2452966" y="6854072"/>
            <a:ext cx="80625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720579" y="661638"/>
            <a:ext cx="9359361" cy="60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2452966" y="6854072"/>
            <a:ext cx="80625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720005" y="-184"/>
            <a:ext cx="6720005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90237" y="1812541"/>
            <a:ext cx="5945432" cy="21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199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199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199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199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199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199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199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199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199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90237" y="4120005"/>
            <a:ext cx="5945432" cy="18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7260164" y="1064257"/>
            <a:ext cx="5639600" cy="5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74" lvl="0" indent="-34288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48" lvl="1" indent="-31748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22" lvl="2" indent="-31748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697" lvl="3" indent="-31748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871" lvl="4" indent="-31748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045" lvl="5" indent="-31748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219" lvl="6" indent="-31748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393" lvl="7" indent="-31748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568" lvl="8" indent="-31748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2452966" y="6854072"/>
            <a:ext cx="80625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8142" y="6218168"/>
            <a:ext cx="8817084" cy="8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74" lvl="0" indent="-22858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2452966" y="6854072"/>
            <a:ext cx="80625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58142" y="1625801"/>
            <a:ext cx="12523646" cy="28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58142" y="4633192"/>
            <a:ext cx="12523646" cy="19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4" lvl="0" indent="-34288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48" lvl="1" indent="-31748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22" lvl="2" indent="-31748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697" lvl="3" indent="-31748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871" lvl="4" indent="-31748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045" lvl="5" indent="-31748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219" lvl="6" indent="-31748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393" lvl="7" indent="-31748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568" lvl="8" indent="-31748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2452966" y="6854072"/>
            <a:ext cx="80625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8142" y="654105"/>
            <a:ext cx="12523646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8142" y="1693927"/>
            <a:ext cx="12523646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452966" y="6854072"/>
            <a:ext cx="80625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000500" y="3865276"/>
            <a:ext cx="8801100" cy="12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4400" b="1" dirty="0" smtClean="0">
                <a:solidFill>
                  <a:srgbClr val="0087CB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Л</a:t>
            </a:r>
            <a:r>
              <a:rPr lang="ru" sz="4400" b="1" dirty="0" smtClean="0">
                <a:solidFill>
                  <a:srgbClr val="0087CB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изинговые продукты</a:t>
            </a:r>
            <a:endParaRPr sz="4400" b="1" dirty="0">
              <a:solidFill>
                <a:srgbClr val="0087CB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58427"/>
            <a:ext cx="10692004" cy="71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515" y="1283877"/>
            <a:ext cx="3666568" cy="15007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4482056" y="6229350"/>
            <a:ext cx="4478700" cy="8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" sz="2800" dirty="0" smtClean="0">
                <a:solidFill>
                  <a:srgbClr val="0087CB"/>
                </a:solidFill>
                <a:latin typeface="Times New Roman" panose="02020603050405020304" pitchFamily="18" charset="0"/>
                <a:ea typeface="Alegreya Sans Medium"/>
                <a:cs typeface="Times New Roman" panose="02020603050405020304" pitchFamily="18" charset="0"/>
                <a:sym typeface="Alegreya Sans Medium"/>
              </a:rPr>
              <a:t>2024</a:t>
            </a:r>
            <a:endParaRPr sz="2800" dirty="0">
              <a:solidFill>
                <a:srgbClr val="0087CB"/>
              </a:solidFill>
              <a:latin typeface="Times New Roman" panose="02020603050405020304" pitchFamily="18" charset="0"/>
              <a:ea typeface="Alegreya Sans Medium"/>
              <a:cs typeface="Times New Roman" panose="02020603050405020304" pitchFamily="18" charset="0"/>
              <a:sym typeface="Alegreya Sans Medium"/>
            </a:endParaRPr>
          </a:p>
        </p:txBody>
      </p:sp>
      <p:pic>
        <p:nvPicPr>
          <p:cNvPr id="8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8263" y="-359395"/>
            <a:ext cx="10692004" cy="71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30858"/>
            <a:ext cx="10692004" cy="71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8263" y="6829890"/>
            <a:ext cx="10692004" cy="71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681" y="336151"/>
            <a:ext cx="2369350" cy="5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5254831" y="359950"/>
            <a:ext cx="44820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ru-RU" sz="1600" dirty="0">
                <a:solidFill>
                  <a:srgbClr val="F07F00"/>
                </a:solidFill>
                <a:latin typeface="Times New Roman" panose="02020603050405020304" pitchFamily="18" charset="0"/>
                <a:ea typeface="Source Sans Pro SemiBold"/>
                <a:cs typeface="Times New Roman" panose="02020603050405020304" pitchFamily="18" charset="0"/>
                <a:sym typeface="Source Sans Pro SemiBold"/>
              </a:rPr>
              <a:t>Лизинговые продукты</a:t>
            </a:r>
            <a:r>
              <a:rPr lang="ru-RU" sz="1600" dirty="0">
                <a:solidFill>
                  <a:srgbClr val="F07F00"/>
                </a:solidFill>
                <a:latin typeface="Times New Roman" panose="02020603050405020304" pitchFamily="18" charset="0"/>
                <a:ea typeface="Source Sans Pro SemiBold"/>
                <a:cs typeface="Times New Roman" panose="02020603050405020304" pitchFamily="18" charset="0"/>
                <a:sym typeface="Source Sans Pro"/>
              </a:rPr>
              <a:t> 2024</a:t>
            </a:r>
            <a:endParaRPr lang="ru-RU" sz="1600" dirty="0">
              <a:solidFill>
                <a:srgbClr val="F07F00"/>
              </a:solidFill>
              <a:latin typeface="Times New Roman" panose="02020603050405020304" pitchFamily="18" charset="0"/>
              <a:ea typeface="Source Sans Pro SemiBold"/>
              <a:cs typeface="Times New Roman" panose="02020603050405020304" pitchFamily="18" charset="0"/>
              <a:sym typeface="Source Sans Pro SemiBold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2152631" y="1383575"/>
            <a:ext cx="3242329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4199" b="1" i="0" u="none" strike="noStrike" kern="0" cap="none" spc="0" normalizeH="0" baseline="0" noProof="0" dirty="0">
              <a:ln>
                <a:noFill/>
              </a:ln>
              <a:solidFill>
                <a:srgbClr val="F07F00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1757988" y="2124360"/>
            <a:ext cx="3636971" cy="175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legreya Sans"/>
                <a:cs typeface="Times New Roman" panose="02020603050405020304" pitchFamily="18" charset="0"/>
                <a:sym typeface="Alegreya Sans"/>
              </a:rPr>
              <a:t>ПОРУЧИТЕЛЬСТВО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legreya Sans"/>
                <a:cs typeface="Times New Roman" panose="02020603050405020304" pitchFamily="18" charset="0"/>
                <a:sym typeface="Alegreya Sans"/>
              </a:rPr>
              <a:t> ДЛЯ НАЧИНАЮЩИХ ПРЕДПРИНИМАТЕЛЕЙ 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legreya Sans"/>
              <a:cs typeface="Times New Roman" panose="02020603050405020304" pitchFamily="18" charset="0"/>
              <a:sym typeface="Alegreya Sa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legreya Sans"/>
                <a:cs typeface="Times New Roman" panose="02020603050405020304" pitchFamily="18" charset="0"/>
                <a:sym typeface="Alegreya Sans"/>
              </a:rPr>
              <a:t>любой вид оборудования, автомобильная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legreya Sans"/>
                <a:cs typeface="Times New Roman" panose="02020603050405020304" pitchFamily="18" charset="0"/>
                <a:sym typeface="Alegreya Sans"/>
              </a:rPr>
              <a:t>и спецтехника для ведения бизнеса</a:t>
            </a:r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10650628" y="234672"/>
            <a:ext cx="641400" cy="5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2400" b="0" i="0" u="none" strike="noStrike" kern="0" cap="none" spc="0" normalizeH="0" baseline="0" noProof="0">
                <a:ln>
                  <a:noFill/>
                </a:ln>
                <a:solidFill>
                  <a:srgbClr val="F07F0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07F00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" name="Google Shape;5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4341" y="7199313"/>
            <a:ext cx="10692004" cy="71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3922" y="7198345"/>
            <a:ext cx="10692004" cy="7187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вал 1"/>
          <p:cNvSpPr/>
          <p:nvPr/>
        </p:nvSpPr>
        <p:spPr>
          <a:xfrm>
            <a:off x="7629431" y="2124361"/>
            <a:ext cx="935449" cy="935449"/>
          </a:xfrm>
          <a:prstGeom prst="ellipse">
            <a:avLst/>
          </a:prstGeom>
          <a:solidFill>
            <a:srgbClr val="F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629431" y="3480175"/>
            <a:ext cx="935449" cy="935449"/>
          </a:xfrm>
          <a:prstGeom prst="ellipse">
            <a:avLst/>
          </a:prstGeom>
          <a:solidFill>
            <a:srgbClr val="F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629430" y="4835989"/>
            <a:ext cx="935449" cy="935449"/>
          </a:xfrm>
          <a:prstGeom prst="ellipse">
            <a:avLst/>
          </a:prstGeom>
          <a:solidFill>
            <a:srgbClr val="F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5" name="noun_1277298_cc.png" descr="noun_1277298_cc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22849" y="2361036"/>
            <a:ext cx="548610" cy="462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noun_404390_cc.png" descr="noun_404390_cc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06013" y="3628750"/>
            <a:ext cx="575606" cy="575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noun_150021_cc.png" descr="noun_150021_cc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49125" y="5014810"/>
            <a:ext cx="496058" cy="577805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Google Shape;87;p16"/>
          <p:cNvSpPr txBox="1"/>
          <p:nvPr/>
        </p:nvSpPr>
        <p:spPr>
          <a:xfrm>
            <a:off x="6548284" y="2443457"/>
            <a:ext cx="3374158" cy="29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07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Для кого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F07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87;p16"/>
          <p:cNvSpPr txBox="1"/>
          <p:nvPr/>
        </p:nvSpPr>
        <p:spPr>
          <a:xfrm>
            <a:off x="5394960" y="3765531"/>
            <a:ext cx="3414211" cy="29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07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Основные условия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F07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87;p16"/>
          <p:cNvSpPr txBox="1"/>
          <p:nvPr/>
        </p:nvSpPr>
        <p:spPr>
          <a:xfrm>
            <a:off x="5055349" y="5153873"/>
            <a:ext cx="3414211" cy="29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07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Специальные условия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F07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87;p16"/>
          <p:cNvSpPr txBox="1"/>
          <p:nvPr/>
        </p:nvSpPr>
        <p:spPr>
          <a:xfrm>
            <a:off x="8959523" y="2213201"/>
            <a:ext cx="3971489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Для всех субъектов МСП с момента ведения деятельности от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(трех) до 12 (двенадцати) месяцев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 территории Ненецкого автономного округа</a:t>
            </a:r>
          </a:p>
        </p:txBody>
      </p:sp>
      <p:sp>
        <p:nvSpPr>
          <p:cNvPr id="42" name="Google Shape;87;p16"/>
          <p:cNvSpPr txBox="1"/>
          <p:nvPr/>
        </p:nvSpPr>
        <p:spPr>
          <a:xfrm>
            <a:off x="8959523" y="3550233"/>
            <a:ext cx="4065596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Срок – до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60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месяцев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Ставка удорожания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–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7,0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%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Авансовый платеж – 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 5% до 49%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3" name="Google Shape;87;p16"/>
          <p:cNvSpPr txBox="1"/>
          <p:nvPr/>
        </p:nvSpPr>
        <p:spPr>
          <a:xfrm>
            <a:off x="8959523" y="4972547"/>
            <a:ext cx="4065596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Сумма вознаграждения от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0,25 %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Максимальная сумма лизинга –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5044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3439775" cy="7558895"/>
          </a:xfrm>
          <a:prstGeom prst="rect">
            <a:avLst/>
          </a:prstGeom>
          <a:solidFill>
            <a:srgbClr val="008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Google Shape;75;p15"/>
          <p:cNvSpPr txBox="1"/>
          <p:nvPr/>
        </p:nvSpPr>
        <p:spPr>
          <a:xfrm>
            <a:off x="548640" y="772102"/>
            <a:ext cx="7600800" cy="6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Расчеты</a:t>
            </a:r>
            <a:endParaRPr sz="4200" b="1" dirty="0">
              <a:solidFill>
                <a:srgbClr val="FFFFFF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pic>
        <p:nvPicPr>
          <p:cNvPr id="39" name="Google Shape;7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58427"/>
            <a:ext cx="10692004" cy="71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7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2004" y="-333730"/>
            <a:ext cx="10692004" cy="718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" name="Таблица 1"/>
          <p:cNvGraphicFramePr/>
          <p:nvPr>
            <p:extLst>
              <p:ext uri="{D42A27DB-BD31-4B8C-83A1-F6EECF244321}">
                <p14:modId xmlns:p14="http://schemas.microsoft.com/office/powerpoint/2010/main" val="1356978707"/>
              </p:ext>
            </p:extLst>
          </p:nvPr>
        </p:nvGraphicFramePr>
        <p:xfrm>
          <a:off x="363794" y="1434802"/>
          <a:ext cx="12486968" cy="5926338"/>
        </p:xfrm>
        <a:graphic>
          <a:graphicData uri="http://schemas.openxmlformats.org/drawingml/2006/table">
            <a:tbl>
              <a:tblPr firstRow="1" bandRow="1"/>
              <a:tblGrid>
                <a:gridCol w="2295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2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7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53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87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895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5830">
                  <a:extLst>
                    <a:ext uri="{9D8B030D-6E8A-4147-A177-3AD203B41FA5}">
                      <a16:colId xmlns:a16="http://schemas.microsoft.com/office/drawing/2014/main" val="1125044607"/>
                    </a:ext>
                  </a:extLst>
                </a:gridCol>
                <a:gridCol w="1428680">
                  <a:extLst>
                    <a:ext uri="{9D8B030D-6E8A-4147-A177-3AD203B41FA5}">
                      <a16:colId xmlns:a16="http://schemas.microsoft.com/office/drawing/2014/main" val="4045282274"/>
                    </a:ext>
                  </a:extLst>
                </a:gridCol>
              </a:tblGrid>
              <a:tr h="754435">
                <a:tc>
                  <a:txBody>
                    <a:bodyPr/>
                    <a:lstStyle/>
                    <a:p>
                      <a:pPr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Сумма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 </a:t>
                      </a:r>
                      <a:r>
                        <a:rPr sz="11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руб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.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b="1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endParaRPr sz="11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b="1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Доверие</a:t>
                      </a:r>
                      <a:endParaRPr sz="11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</a:t>
                      </a:r>
                      <a:endParaRPr sz="11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3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3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b="1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</a:t>
                      </a:r>
                      <a:endParaRPr sz="11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ru-RU" sz="1100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Поручительство</a:t>
                      </a:r>
                      <a:endParaRPr sz="11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kumimoji="0" lang="ru-RU" sz="11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Поручительство для начинающих МСП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04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</a:t>
                      </a:r>
                      <a:r>
                        <a:rPr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1 000 000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4,5</a:t>
                      </a:r>
                      <a:r>
                        <a:rPr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3,0</a:t>
                      </a:r>
                      <a:r>
                        <a:rPr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</a:t>
                      </a:r>
                      <a:r>
                        <a:rPr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</a:t>
                      </a:r>
                      <a:r>
                        <a:rPr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11</a:t>
                      </a:r>
                      <a:r>
                        <a:rPr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</a:t>
                      </a:r>
                      <a:r>
                        <a:rPr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10</a:t>
                      </a:r>
                      <a:r>
                        <a:rPr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</a:t>
                      </a:r>
                      <a:r>
                        <a:rPr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13,5 %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10,0 %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1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1 000 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000 </a:t>
                      </a:r>
                      <a:r>
                        <a:rPr sz="1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2 000 000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 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2,5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10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11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10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13,0 %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9,5 %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71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2 000 000 </a:t>
                      </a:r>
                      <a:r>
                        <a:rPr sz="1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3 000 000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13,5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2,0 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 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9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10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9</a:t>
                      </a:r>
                      <a:r>
                        <a:rPr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</a:t>
                      </a:r>
                      <a:r>
                        <a:rPr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12,5 %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9,0 %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71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3 000 000 </a:t>
                      </a:r>
                      <a:r>
                        <a:rPr sz="1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4 000 000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3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1,5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%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9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 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10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9,0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%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12,0 %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8,5 %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71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 4 000 000 до 5 000 000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12,5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11,0 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8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9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 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8,5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%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11,5 %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8,0 %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04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5 000 000 </a:t>
                      </a:r>
                      <a:r>
                        <a:rPr sz="1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7 000 000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2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10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8,0 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9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8,0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%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11,0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7,5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04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 7 000 000 до 10 000 000 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11,5 %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10,0 %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7,5 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8,5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7,5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%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10,5 %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7,0 %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04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10 000 000 </a:t>
                      </a:r>
                      <a:r>
                        <a:rPr sz="1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3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000 000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11,0 %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9,5 %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7,0 </a:t>
                      </a:r>
                      <a:r>
                        <a:rPr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  <a:endParaRPr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8</a:t>
                      </a:r>
                      <a:r>
                        <a:rPr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</a:t>
                      </a:r>
                      <a:r>
                        <a:rPr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7,0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%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10,0 %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04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3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000 000 </a:t>
                      </a:r>
                      <a:r>
                        <a:rPr sz="1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20 000 000 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7,5 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  <a:endParaRPr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10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04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20 000 000 </a:t>
                      </a:r>
                      <a:r>
                        <a:rPr sz="1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25 000 000 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7,0 %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9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704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 25 000 000 до 30 000 000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9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821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30 000 000 </a:t>
                      </a:r>
                      <a:r>
                        <a:rPr sz="1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40 000 000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8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704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 40 000 000 до 50 000 000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8,0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45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более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50 000 000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7</a:t>
                      </a:r>
                      <a:r>
                        <a:rPr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</a:t>
                      </a:r>
                      <a:r>
                        <a:rPr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Х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21925" marR="21925" marT="21925" marB="2192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0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"/>
            <a:ext cx="13439775" cy="7558895"/>
          </a:xfrm>
          <a:prstGeom prst="rect">
            <a:avLst/>
          </a:prstGeom>
          <a:solidFill>
            <a:srgbClr val="008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Google Shape;75;p15"/>
          <p:cNvSpPr txBox="1"/>
          <p:nvPr/>
        </p:nvSpPr>
        <p:spPr>
          <a:xfrm>
            <a:off x="548640" y="772102"/>
            <a:ext cx="7600800" cy="6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Расчеты</a:t>
            </a:r>
            <a:endParaRPr sz="4200" b="1" dirty="0">
              <a:solidFill>
                <a:srgbClr val="FFFFFF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pic>
        <p:nvPicPr>
          <p:cNvPr id="39" name="Google Shape;7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58427"/>
            <a:ext cx="10692004" cy="71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7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2004" y="-333730"/>
            <a:ext cx="10692004" cy="718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Таблица 5"/>
          <p:cNvGraphicFramePr/>
          <p:nvPr>
            <p:extLst>
              <p:ext uri="{D42A27DB-BD31-4B8C-83A1-F6EECF244321}">
                <p14:modId xmlns:p14="http://schemas.microsoft.com/office/powerpoint/2010/main" val="87249047"/>
              </p:ext>
            </p:extLst>
          </p:nvPr>
        </p:nvGraphicFramePr>
        <p:xfrm>
          <a:off x="259143" y="1278194"/>
          <a:ext cx="12512960" cy="605667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945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414">
                  <a:extLst>
                    <a:ext uri="{9D8B030D-6E8A-4147-A177-3AD203B41FA5}">
                      <a16:colId xmlns:a16="http://schemas.microsoft.com/office/drawing/2014/main" val="1171925777"/>
                    </a:ext>
                  </a:extLst>
                </a:gridCol>
                <a:gridCol w="1258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48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1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37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55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84671">
                  <a:extLst>
                    <a:ext uri="{9D8B030D-6E8A-4147-A177-3AD203B41FA5}">
                      <a16:colId xmlns:a16="http://schemas.microsoft.com/office/drawing/2014/main" val="217793621"/>
                    </a:ext>
                  </a:extLst>
                </a:gridCol>
                <a:gridCol w="1494503">
                  <a:extLst>
                    <a:ext uri="{9D8B030D-6E8A-4147-A177-3AD203B41FA5}">
                      <a16:colId xmlns:a16="http://schemas.microsoft.com/office/drawing/2014/main" val="1014227429"/>
                    </a:ext>
                  </a:extLst>
                </a:gridCol>
              </a:tblGrid>
              <a:tr h="996876">
                <a:tc gridSpan="2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Параметры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defRPr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b="1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endParaRPr sz="11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b="1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Доверие</a:t>
                      </a:r>
                      <a:endParaRPr sz="11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b="1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</a:t>
                      </a:r>
                      <a:endParaRPr sz="11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b="1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</a:t>
                      </a:r>
                      <a:endParaRPr sz="11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ru-RU" sz="1100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Поручительство</a:t>
                      </a:r>
                      <a:endParaRPr sz="11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kumimoji="0" lang="ru-RU" sz="11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Поручительство для начинающих МСП</a:t>
                      </a: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039">
                <a:tc gridSpan="2">
                  <a:txBody>
                    <a:bodyPr/>
                    <a:lstStyle/>
                    <a:p>
                      <a:pPr algn="ctr" defTabSz="914400">
                        <a:defRPr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r>
                        <a:rPr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регистрации</a:t>
                      </a:r>
                      <a:endParaRPr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2 мес.</a:t>
                      </a:r>
                      <a:endParaRPr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3 </a:t>
                      </a: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лет</a:t>
                      </a:r>
                      <a:endParaRPr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</a:t>
                      </a:r>
                      <a:r>
                        <a:rPr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6 </a:t>
                      </a: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мес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.</a:t>
                      </a: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</a:t>
                      </a:r>
                      <a:endParaRPr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6 </a:t>
                      </a: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мес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.</a:t>
                      </a: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3 </a:t>
                      </a: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лет</a:t>
                      </a:r>
                      <a:endParaRPr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r>
                        <a:rPr lang="ru-RU" sz="110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 6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мес.</a:t>
                      </a:r>
                    </a:p>
                    <a:p>
                      <a:pPr algn="ctr" defTabSz="914400">
                        <a:defRPr sz="1800"/>
                      </a:pPr>
                      <a:endParaRPr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 3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мес. до 12 мес.</a:t>
                      </a:r>
                      <a:endParaRPr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039">
                <a:tc grid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b="1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Ставка</a:t>
                      </a:r>
                      <a:r>
                        <a:rPr sz="11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b="1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по</a:t>
                      </a:r>
                      <a:r>
                        <a:rPr sz="11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b="1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договору</a:t>
                      </a:r>
                      <a:r>
                        <a:rPr sz="11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b="1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лизинга</a:t>
                      </a:r>
                      <a:endParaRPr sz="11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 </a:t>
                      </a:r>
                      <a:r>
                        <a:rPr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1,0</a:t>
                      </a:r>
                      <a:r>
                        <a:rPr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  <a:endParaRPr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 9,5</a:t>
                      </a:r>
                      <a:r>
                        <a:rPr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  <a:endParaRPr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 7,0</a:t>
                      </a:r>
                      <a:r>
                        <a:rPr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  <a:endParaRPr sz="11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 7</a:t>
                      </a:r>
                      <a:r>
                        <a:rPr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</a:t>
                      </a:r>
                      <a:r>
                        <a:rPr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 </a:t>
                      </a:r>
                      <a:endParaRPr sz="11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 7,0</a:t>
                      </a:r>
                      <a:r>
                        <a:rPr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  <a:endParaRPr sz="11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 7,5</a:t>
                      </a:r>
                      <a:r>
                        <a:rPr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  <a:endParaRPr sz="11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endParaRPr lang="ru-RU" sz="1100" b="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10,0%</a:t>
                      </a:r>
                      <a:endParaRPr lang="ru-RU" sz="1100" b="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algn="ctr" defTabSz="914400">
                        <a:defRPr sz="1800"/>
                      </a:pPr>
                      <a:endParaRPr sz="11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 7,0%</a:t>
                      </a:r>
                      <a:endParaRPr sz="11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885">
                <a:tc row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Срок сделки</a:t>
                      </a:r>
                      <a:endParaRPr sz="11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Сумма до 5 </a:t>
                      </a:r>
                      <a:r>
                        <a:rPr lang="ru-RU" sz="1100" b="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млн.руб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.</a:t>
                      </a:r>
                      <a:endParaRPr sz="11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48</a:t>
                      </a:r>
                      <a:r>
                        <a:rPr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мес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. </a:t>
                      </a: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48</a:t>
                      </a:r>
                      <a:r>
                        <a:rPr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мес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. </a:t>
                      </a: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48</a:t>
                      </a:r>
                      <a:r>
                        <a:rPr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мес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.</a:t>
                      </a: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algn="ctr" defTabSz="914400">
                        <a:defRPr sz="1800"/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48</a:t>
                      </a:r>
                      <a:r>
                        <a:rPr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мес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. </a:t>
                      </a:r>
                    </a:p>
                    <a:p>
                      <a:pPr algn="ctr" defTabSz="914400">
                        <a:defRPr sz="1800"/>
                      </a:pPr>
                      <a:endParaRPr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algn="ctr" defTabSz="914400">
                        <a:defRPr sz="1800"/>
                      </a:pPr>
                      <a:endParaRPr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48</a:t>
                      </a:r>
                      <a:r>
                        <a:rPr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мес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.</a:t>
                      </a: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48</a:t>
                      </a:r>
                      <a:r>
                        <a:rPr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мес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. </a:t>
                      </a: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48</a:t>
                      </a:r>
                      <a:r>
                        <a:rPr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мес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. </a:t>
                      </a: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48</a:t>
                      </a:r>
                      <a:r>
                        <a:rPr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мес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. </a:t>
                      </a: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Сумма свыше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5 </a:t>
                      </a:r>
                      <a:r>
                        <a:rPr lang="ru-RU" sz="1100" b="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млн.руб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.</a:t>
                      </a:r>
                      <a:endParaRPr sz="11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60 мес.</a:t>
                      </a:r>
                      <a:endParaRPr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60 мес.</a:t>
                      </a:r>
                      <a:endParaRPr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60 мес.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60 мес.</a:t>
                      </a:r>
                      <a:endParaRPr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60 мес.</a:t>
                      </a:r>
                      <a:endParaRPr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60 мес.</a:t>
                      </a:r>
                      <a:endParaRPr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715439"/>
                  </a:ext>
                </a:extLst>
              </a:tr>
              <a:tr h="574014">
                <a:tc grid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b="1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Сумма</a:t>
                      </a:r>
                      <a:r>
                        <a:rPr sz="11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b="1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сделки</a:t>
                      </a:r>
                      <a:endParaRPr sz="11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13</a:t>
                      </a:r>
                      <a:r>
                        <a:rPr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/>
                      </a:r>
                      <a:b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</a:br>
                      <a:r>
                        <a:rPr sz="11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млн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.</a:t>
                      </a:r>
                      <a:r>
                        <a:rPr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руб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.</a:t>
                      </a: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13</a:t>
                      </a:r>
                      <a:r>
                        <a:rPr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/>
                      </a:r>
                      <a:b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</a:br>
                      <a:r>
                        <a:rPr sz="11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млн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.</a:t>
                      </a:r>
                      <a:r>
                        <a:rPr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руб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.</a:t>
                      </a: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3</a:t>
                      </a:r>
                      <a:r>
                        <a:rPr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млн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.</a:t>
                      </a:r>
                      <a:r>
                        <a:rPr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руб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.</a:t>
                      </a: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25</a:t>
                      </a:r>
                      <a:r>
                        <a:rPr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/>
                      </a:r>
                      <a:b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</a:br>
                      <a:r>
                        <a:rPr sz="11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млн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.</a:t>
                      </a:r>
                      <a:r>
                        <a:rPr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руб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.</a:t>
                      </a: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13</a:t>
                      </a:r>
                      <a:r>
                        <a:rPr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/>
                      </a:r>
                      <a:b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</a:br>
                      <a:r>
                        <a:rPr sz="11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млн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.</a:t>
                      </a:r>
                      <a:r>
                        <a:rPr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руб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.</a:t>
                      </a: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более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13</a:t>
                      </a:r>
                      <a:r>
                        <a:rPr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/>
                      </a:r>
                      <a:b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</a:br>
                      <a:r>
                        <a:rPr sz="11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млн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.</a:t>
                      </a:r>
                      <a:r>
                        <a:rPr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sz="11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руб</a:t>
                      </a:r>
                      <a:r>
                        <a:rPr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.</a:t>
                      </a: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13 млн. руб.</a:t>
                      </a: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algn="ctr" defTabSz="914400">
                        <a:defRPr sz="1800"/>
                      </a:pPr>
                      <a:endParaRPr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 10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млн. руб.</a:t>
                      </a:r>
                      <a:endParaRPr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148">
                <a:tc rowSpan="3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b="1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Аванс</a:t>
                      </a:r>
                      <a:endParaRPr sz="11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Сумма до 5 млн. руб.</a:t>
                      </a:r>
                      <a:endParaRPr sz="11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 5%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 49%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 5% </a:t>
                      </a:r>
                      <a:b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</a:b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 49%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 5% </a:t>
                      </a:r>
                      <a:b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</a:b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 49%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 5% </a:t>
                      </a:r>
                      <a:b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</a:b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 49%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algn="ctr" defTabSz="914400">
                        <a:defRPr sz="1800"/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 5%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49%</a:t>
                      </a:r>
                      <a:endParaRPr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algn="ctr" defTabSz="914400">
                        <a:defRPr sz="1800"/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 15%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49%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endParaRPr kumimoji="0" lang="ru-RU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endParaRPr kumimoji="0" lang="ru-RU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endParaRPr kumimoji="0" lang="ru-RU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 5%</a:t>
                      </a:r>
                      <a:b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</a:b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 15 %</a:t>
                      </a:r>
                    </a:p>
                    <a:p>
                      <a:pPr algn="ctr" defTabSz="914400">
                        <a:defRPr sz="1800"/>
                      </a:pP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endParaRPr kumimoji="0" lang="ru-RU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endParaRPr kumimoji="0" lang="ru-RU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endParaRPr kumimoji="0" lang="ru-RU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endParaRPr kumimoji="0" lang="ru-RU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 5%</a:t>
                      </a:r>
                      <a:b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</a:b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 15 %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endParaRPr kumimoji="0" lang="ru-RU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1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Сумма от 5 </a:t>
                      </a:r>
                      <a:br>
                        <a:rPr lang="ru-RU"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</a:b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 13 </a:t>
                      </a:r>
                      <a:br>
                        <a:rPr lang="ru-RU"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</a:b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млн. руб.</a:t>
                      </a:r>
                      <a:endParaRPr sz="11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 10%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 49%</a:t>
                      </a:r>
                      <a:endParaRPr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algn="ctr" defTabSz="914400">
                        <a:defRPr sz="1800"/>
                      </a:pPr>
                      <a:endParaRPr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 10%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 49%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algn="ctr" defTabSz="914400">
                        <a:defRPr sz="1800"/>
                      </a:pPr>
                      <a:endParaRPr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 10% </a:t>
                      </a:r>
                      <a:b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</a:b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 49%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algn="ctr" defTabSz="914400">
                        <a:defRPr sz="1800"/>
                      </a:pPr>
                      <a:endParaRPr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endParaRPr kumimoji="0" lang="ru-RU" sz="1100" b="0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от 10% </a:t>
                      </a:r>
                      <a:b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</a:b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до 49%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endParaRPr kumimoji="0" lang="ru-RU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800"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150950"/>
                  </a:ext>
                </a:extLst>
              </a:tr>
              <a:tr h="6623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Сумма от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13 млн. руб.</a:t>
                      </a:r>
                      <a:endParaRPr sz="11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45720" marR="45720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743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96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/>
        </p:nvSpPr>
        <p:spPr>
          <a:xfrm>
            <a:off x="7584531" y="3313899"/>
            <a:ext cx="2923500" cy="178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+7(81853</a:t>
            </a:r>
            <a:r>
              <a:rPr lang="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) </a:t>
            </a:r>
            <a:r>
              <a:rPr lang="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2-18-48, </a:t>
            </a:r>
          </a:p>
          <a:p>
            <a:pPr>
              <a:lnSpc>
                <a:spcPct val="115000"/>
              </a:lnSpc>
            </a:pPr>
            <a:r>
              <a:rPr lang="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+7-981-552-65-64 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  <a:p>
            <a:pPr>
              <a:lnSpc>
                <a:spcPct val="115000"/>
              </a:lnSpc>
            </a:pPr>
            <a:r>
              <a:rPr lang="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fond83.ru</a:t>
            </a:r>
          </a:p>
          <a:p>
            <a:pPr>
              <a:lnSpc>
                <a:spcPct val="115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nlknao@yandex.ru</a:t>
            </a:r>
            <a:endParaRPr lang="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  <a:p>
            <a:pPr>
              <a:lnSpc>
                <a:spcPct val="115000"/>
              </a:lnSpc>
            </a:pPr>
            <a:endParaRPr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pic>
        <p:nvPicPr>
          <p:cNvPr id="9" name="Google Shape;7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41073"/>
            <a:ext cx="10692004" cy="71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58427"/>
            <a:ext cx="10692004" cy="71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2004" y="-333730"/>
            <a:ext cx="10692004" cy="71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2004" y="6865770"/>
            <a:ext cx="10692004" cy="71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75;p15"/>
          <p:cNvSpPr txBox="1"/>
          <p:nvPr/>
        </p:nvSpPr>
        <p:spPr>
          <a:xfrm>
            <a:off x="3091204" y="1441477"/>
            <a:ext cx="7600800" cy="6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200" b="1" dirty="0" smtClean="0">
                <a:solidFill>
                  <a:srgbClr val="0087CB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Нужен лизинг?</a:t>
            </a:r>
            <a:endParaRPr sz="4200" b="1" dirty="0">
              <a:solidFill>
                <a:srgbClr val="0087CB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14" name="Google Shape;87;p16"/>
          <p:cNvSpPr txBox="1"/>
          <p:nvPr/>
        </p:nvSpPr>
        <p:spPr>
          <a:xfrm>
            <a:off x="7521938" y="6229350"/>
            <a:ext cx="2877636" cy="6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en-US" dirty="0" smtClean="0">
                <a:solidFill>
                  <a:srgbClr val="0087CB"/>
                </a:solidFill>
              </a:rPr>
              <a:t>vk.com/</a:t>
            </a:r>
            <a:r>
              <a:rPr lang="en-US" dirty="0" err="1" smtClean="0">
                <a:solidFill>
                  <a:srgbClr val="0087CB"/>
                </a:solidFill>
              </a:rPr>
              <a:t>nao_business</a:t>
            </a:r>
            <a:endParaRPr lang="ru-RU" dirty="0" smtClean="0">
              <a:solidFill>
                <a:srgbClr val="0087CB"/>
              </a:solidFill>
            </a:endParaRPr>
          </a:p>
          <a:p>
            <a:pPr fontAlgn="base"/>
            <a:endParaRPr lang="en-US" dirty="0">
              <a:solidFill>
                <a:srgbClr val="0087CB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79107"/>
            <a:ext cx="13439775" cy="7193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36" y="6881849"/>
            <a:ext cx="13442845" cy="719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0522" y="2871233"/>
            <a:ext cx="3670110" cy="1499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681" y="336151"/>
            <a:ext cx="2369350" cy="5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5254831" y="359950"/>
            <a:ext cx="4335978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rgbClr val="F07F00"/>
                </a:solidFill>
                <a:latin typeface="Times New Roman" panose="02020603050405020304" pitchFamily="18" charset="0"/>
                <a:ea typeface="Source Sans Pro SemiBold"/>
                <a:cs typeface="Times New Roman" panose="02020603050405020304" pitchFamily="18" charset="0"/>
                <a:sym typeface="Source Sans Pro SemiBold"/>
              </a:rPr>
              <a:t>Лизинговые продукты</a:t>
            </a:r>
            <a:r>
              <a:rPr lang="ru-RU" sz="1600" dirty="0">
                <a:solidFill>
                  <a:srgbClr val="F07F00"/>
                </a:solidFill>
                <a:latin typeface="Times New Roman" panose="02020603050405020304" pitchFamily="18" charset="0"/>
                <a:ea typeface="Source Sans Pro SemiBold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ru-RU" sz="1600" dirty="0" smtClean="0">
                <a:solidFill>
                  <a:srgbClr val="F07F00"/>
                </a:solidFill>
                <a:latin typeface="Times New Roman" panose="02020603050405020304" pitchFamily="18" charset="0"/>
                <a:ea typeface="Source Sans Pro SemiBold"/>
                <a:cs typeface="Times New Roman" panose="02020603050405020304" pitchFamily="18" charset="0"/>
                <a:sym typeface="Source Sans Pro"/>
              </a:rPr>
              <a:t>2024</a:t>
            </a:r>
            <a:endParaRPr sz="1600" dirty="0">
              <a:solidFill>
                <a:srgbClr val="F07F00"/>
              </a:solidFill>
              <a:latin typeface="Times New Roman" panose="02020603050405020304" pitchFamily="18" charset="0"/>
              <a:ea typeface="Source Sans Pro SemiBold"/>
              <a:cs typeface="Times New Roman" panose="02020603050405020304" pitchFamily="18" charset="0"/>
              <a:sym typeface="Source Sans Pro SemiBold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10508157" y="234675"/>
            <a:ext cx="783900" cy="5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ru" sz="2400">
                <a:solidFill>
                  <a:srgbClr val="F07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/>
              <a:t>2</a:t>
            </a:fld>
            <a:endParaRPr sz="2400" dirty="0">
              <a:solidFill>
                <a:srgbClr val="F07F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2213479" y="1524782"/>
            <a:ext cx="10619294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0087CB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П</a:t>
            </a:r>
            <a:r>
              <a:rPr lang="ru" sz="3200" b="1" dirty="0" smtClean="0">
                <a:solidFill>
                  <a:srgbClr val="0087CB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реимущества лизинга для субъектов малого и среднего бизнеса </a:t>
            </a:r>
            <a:endParaRPr sz="3200" b="1" dirty="0">
              <a:solidFill>
                <a:srgbClr val="0087CB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pic>
        <p:nvPicPr>
          <p:cNvPr id="13" name="Google Shape;5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4341" y="7199313"/>
            <a:ext cx="10692004" cy="71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3922" y="7198345"/>
            <a:ext cx="10692004" cy="71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Овал 9"/>
          <p:cNvSpPr/>
          <p:nvPr/>
        </p:nvSpPr>
        <p:spPr>
          <a:xfrm>
            <a:off x="1939546" y="3203604"/>
            <a:ext cx="595310" cy="595310"/>
          </a:xfrm>
          <a:prstGeom prst="ellipse">
            <a:avLst/>
          </a:prstGeom>
          <a:solidFill>
            <a:srgbClr val="FED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Google Shape;70;p14"/>
          <p:cNvSpPr txBox="1"/>
          <p:nvPr/>
        </p:nvSpPr>
        <p:spPr>
          <a:xfrm>
            <a:off x="2213479" y="3351017"/>
            <a:ext cx="661211" cy="895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sz="5400" b="1" dirty="0">
              <a:solidFill>
                <a:schemeClr val="accent1">
                  <a:lumMod val="7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87;p16"/>
          <p:cNvSpPr txBox="1"/>
          <p:nvPr/>
        </p:nvSpPr>
        <p:spPr>
          <a:xfrm>
            <a:off x="2808789" y="3261537"/>
            <a:ext cx="2877636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sz="1600" b="1" dirty="0" smtClean="0">
                <a:solidFill>
                  <a:srgbClr val="008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авансы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дополнительного обеспечения</a:t>
            </a:r>
          </a:p>
          <a:p>
            <a:pPr fontAlgn="base"/>
            <a:endParaRPr lang="ru-RU" dirty="0" smtClean="0"/>
          </a:p>
        </p:txBody>
      </p:sp>
      <p:sp>
        <p:nvSpPr>
          <p:cNvPr id="15" name="Овал 14"/>
          <p:cNvSpPr/>
          <p:nvPr/>
        </p:nvSpPr>
        <p:spPr>
          <a:xfrm>
            <a:off x="1939546" y="4553342"/>
            <a:ext cx="595310" cy="595310"/>
          </a:xfrm>
          <a:prstGeom prst="ellipse">
            <a:avLst/>
          </a:prstGeom>
          <a:solidFill>
            <a:srgbClr val="FED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Google Shape;70;p14"/>
          <p:cNvSpPr txBox="1"/>
          <p:nvPr/>
        </p:nvSpPr>
        <p:spPr>
          <a:xfrm>
            <a:off x="2213479" y="4700755"/>
            <a:ext cx="661211" cy="895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sz="5400" b="1" dirty="0">
              <a:solidFill>
                <a:schemeClr val="accent1">
                  <a:lumMod val="7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" name="Google Shape;87;p16"/>
          <p:cNvSpPr txBox="1"/>
          <p:nvPr/>
        </p:nvSpPr>
        <p:spPr>
          <a:xfrm>
            <a:off x="2808789" y="4611275"/>
            <a:ext cx="2877636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sz="1600" b="1" dirty="0" smtClean="0">
                <a:solidFill>
                  <a:srgbClr val="008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преференции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зачета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760784" y="3261538"/>
            <a:ext cx="595310" cy="595310"/>
          </a:xfrm>
          <a:prstGeom prst="ellipse">
            <a:avLst/>
          </a:prstGeom>
          <a:solidFill>
            <a:srgbClr val="FED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Google Shape;70;p14"/>
          <p:cNvSpPr txBox="1"/>
          <p:nvPr/>
        </p:nvSpPr>
        <p:spPr>
          <a:xfrm>
            <a:off x="7034717" y="3408951"/>
            <a:ext cx="661211" cy="895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sz="5400" b="1" dirty="0">
              <a:solidFill>
                <a:schemeClr val="accent1">
                  <a:lumMod val="7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" name="Google Shape;87;p16"/>
          <p:cNvSpPr txBox="1"/>
          <p:nvPr/>
        </p:nvSpPr>
        <p:spPr>
          <a:xfrm>
            <a:off x="7630026" y="3319471"/>
            <a:ext cx="3414211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sz="1600" b="1" dirty="0" smtClean="0">
                <a:solidFill>
                  <a:srgbClr val="008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Привлеченные финансовые ресурсы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Долгосрочные средства для развития бизнеса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681" y="336151"/>
            <a:ext cx="2369350" cy="5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5254831" y="359950"/>
            <a:ext cx="44820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ru-RU" sz="1600" dirty="0">
                <a:solidFill>
                  <a:srgbClr val="F07F00"/>
                </a:solidFill>
                <a:latin typeface="Times New Roman" panose="02020603050405020304" pitchFamily="18" charset="0"/>
                <a:ea typeface="Source Sans Pro SemiBold"/>
                <a:cs typeface="Times New Roman" panose="02020603050405020304" pitchFamily="18" charset="0"/>
                <a:sym typeface="Source Sans Pro SemiBold"/>
              </a:rPr>
              <a:t>Лизинговые продукты</a:t>
            </a:r>
            <a:r>
              <a:rPr lang="ru-RU" sz="1600" dirty="0">
                <a:solidFill>
                  <a:srgbClr val="F07F00"/>
                </a:solidFill>
                <a:latin typeface="Times New Roman" panose="02020603050405020304" pitchFamily="18" charset="0"/>
                <a:ea typeface="Source Sans Pro SemiBold"/>
                <a:cs typeface="Times New Roman" panose="02020603050405020304" pitchFamily="18" charset="0"/>
                <a:sym typeface="Source Sans Pro"/>
              </a:rPr>
              <a:t> 2024</a:t>
            </a:r>
            <a:endParaRPr lang="ru-RU" sz="1600" dirty="0">
              <a:solidFill>
                <a:srgbClr val="F07F00"/>
              </a:solidFill>
              <a:latin typeface="Times New Roman" panose="02020603050405020304" pitchFamily="18" charset="0"/>
              <a:ea typeface="Source Sans Pro SemiBold"/>
              <a:cs typeface="Times New Roman" panose="02020603050405020304" pitchFamily="18" charset="0"/>
              <a:sym typeface="Source Sans Pro SemiBold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2152631" y="1383575"/>
            <a:ext cx="3242329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80000"/>
              </a:lnSpc>
            </a:pPr>
            <a:endParaRPr sz="4199" b="1" dirty="0">
              <a:solidFill>
                <a:srgbClr val="0087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2152631" y="2124361"/>
            <a:ext cx="2772660" cy="157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Alegreya Sans"/>
                <a:cs typeface="Times New Roman" panose="02020603050405020304" pitchFamily="18" charset="0"/>
                <a:sym typeface="Alegreya Sans"/>
              </a:rPr>
              <a:t>РАЗВИТИЕ</a:t>
            </a:r>
            <a:endParaRPr lang="ru-RU" sz="2400" dirty="0" smtClean="0">
              <a:latin typeface="Times New Roman" panose="02020603050405020304" pitchFamily="18" charset="0"/>
              <a:ea typeface="Alegreya Sans"/>
              <a:cs typeface="Times New Roman" panose="02020603050405020304" pitchFamily="18" charset="0"/>
              <a:sym typeface="Alegreya Sans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Alegreya Sans"/>
                <a:cs typeface="Times New Roman" panose="02020603050405020304" pitchFamily="18" charset="0"/>
                <a:sym typeface="Alegreya Sans"/>
              </a:rPr>
              <a:t>любой вид оборудования, автомобильная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Alegreya Sans"/>
                <a:cs typeface="Times New Roman" panose="02020603050405020304" pitchFamily="18" charset="0"/>
                <a:sym typeface="Alegreya Sans"/>
              </a:rPr>
              <a:t>и спецтехника для ведения бизнеса</a:t>
            </a:r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10650628" y="234672"/>
            <a:ext cx="641400" cy="5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ru" sz="2400">
                <a:solidFill>
                  <a:srgbClr val="F07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/>
              <a:t>3</a:t>
            </a:fld>
            <a:endParaRPr sz="2400" dirty="0">
              <a:solidFill>
                <a:srgbClr val="F07F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" name="Google Shape;5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4341" y="7199313"/>
            <a:ext cx="10692004" cy="71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3922" y="7198345"/>
            <a:ext cx="10692004" cy="7187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вал 1"/>
          <p:cNvSpPr/>
          <p:nvPr/>
        </p:nvSpPr>
        <p:spPr>
          <a:xfrm>
            <a:off x="7629431" y="2124361"/>
            <a:ext cx="935449" cy="935449"/>
          </a:xfrm>
          <a:prstGeom prst="ellipse">
            <a:avLst/>
          </a:prstGeom>
          <a:solidFill>
            <a:srgbClr val="008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629431" y="3480175"/>
            <a:ext cx="935449" cy="935449"/>
          </a:xfrm>
          <a:prstGeom prst="ellipse">
            <a:avLst/>
          </a:prstGeom>
          <a:solidFill>
            <a:srgbClr val="008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629430" y="4835989"/>
            <a:ext cx="935449" cy="935449"/>
          </a:xfrm>
          <a:prstGeom prst="ellipse">
            <a:avLst/>
          </a:prstGeom>
          <a:solidFill>
            <a:srgbClr val="008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noun_1277298_cc.png" descr="noun_1277298_cc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22849" y="2361036"/>
            <a:ext cx="548610" cy="462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noun_404390_cc.png" descr="noun_404390_cc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06013" y="3628750"/>
            <a:ext cx="575606" cy="575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noun_150021_cc.png" descr="noun_150021_cc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49125" y="5014810"/>
            <a:ext cx="496058" cy="577805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Google Shape;87;p16"/>
          <p:cNvSpPr txBox="1"/>
          <p:nvPr/>
        </p:nvSpPr>
        <p:spPr>
          <a:xfrm>
            <a:off x="6508231" y="2443457"/>
            <a:ext cx="3414211" cy="29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sz="1600" b="1" dirty="0" smtClean="0">
                <a:solidFill>
                  <a:srgbClr val="0087CB"/>
                </a:solidFill>
              </a:rPr>
              <a:t>Для кого</a:t>
            </a:r>
            <a:endParaRPr lang="ru-RU" dirty="0" smtClean="0"/>
          </a:p>
        </p:txBody>
      </p:sp>
      <p:sp>
        <p:nvSpPr>
          <p:cNvPr id="39" name="Google Shape;87;p16"/>
          <p:cNvSpPr txBox="1"/>
          <p:nvPr/>
        </p:nvSpPr>
        <p:spPr>
          <a:xfrm>
            <a:off x="5394960" y="3765531"/>
            <a:ext cx="3414211" cy="29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sz="1600" b="1" dirty="0" smtClean="0">
                <a:solidFill>
                  <a:srgbClr val="0087CB"/>
                </a:solidFill>
              </a:rPr>
              <a:t>Основные условия</a:t>
            </a:r>
            <a:endParaRPr lang="ru-RU" dirty="0" smtClean="0"/>
          </a:p>
        </p:txBody>
      </p:sp>
      <p:sp>
        <p:nvSpPr>
          <p:cNvPr id="40" name="Google Shape;87;p16"/>
          <p:cNvSpPr txBox="1"/>
          <p:nvPr/>
        </p:nvSpPr>
        <p:spPr>
          <a:xfrm>
            <a:off x="5055349" y="5153873"/>
            <a:ext cx="3414211" cy="29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sz="1600" b="1" dirty="0" smtClean="0">
                <a:solidFill>
                  <a:srgbClr val="0087CB"/>
                </a:solidFill>
              </a:rPr>
              <a:t>Специальные условия</a:t>
            </a:r>
            <a:endParaRPr lang="ru-RU" dirty="0" smtClean="0"/>
          </a:p>
        </p:txBody>
      </p:sp>
      <p:sp>
        <p:nvSpPr>
          <p:cNvPr id="41" name="Google Shape;87;p16"/>
          <p:cNvSpPr txBox="1"/>
          <p:nvPr/>
        </p:nvSpPr>
        <p:spPr>
          <a:xfrm>
            <a:off x="8959523" y="2213201"/>
            <a:ext cx="3971489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субъектов МСП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регистрацией</a:t>
            </a: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12 (двенадцати) месяцев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Ненецкого автономного округа</a:t>
            </a:r>
          </a:p>
        </p:txBody>
      </p:sp>
      <p:sp>
        <p:nvSpPr>
          <p:cNvPr id="42" name="Google Shape;87;p16"/>
          <p:cNvSpPr txBox="1"/>
          <p:nvPr/>
        </p:nvSpPr>
        <p:spPr>
          <a:xfrm>
            <a:off x="8959523" y="3550233"/>
            <a:ext cx="4065596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–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удорожания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11,0%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Авансовый платеж – от 5 до 49 %</a:t>
            </a:r>
          </a:p>
        </p:txBody>
      </p:sp>
      <p:sp>
        <p:nvSpPr>
          <p:cNvPr id="43" name="Google Shape;87;p16"/>
          <p:cNvSpPr txBox="1"/>
          <p:nvPr/>
        </p:nvSpPr>
        <p:spPr>
          <a:xfrm>
            <a:off x="8959523" y="4972547"/>
            <a:ext cx="4065596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технико-экономического обоснования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сумма лизинга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29940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681" y="336151"/>
            <a:ext cx="2369350" cy="5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5254831" y="359950"/>
            <a:ext cx="44820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ru-RU" sz="1600" dirty="0">
                <a:solidFill>
                  <a:srgbClr val="F07F00"/>
                </a:solidFill>
                <a:latin typeface="Times New Roman" panose="02020603050405020304" pitchFamily="18" charset="0"/>
                <a:ea typeface="Source Sans Pro SemiBold"/>
                <a:cs typeface="Times New Roman" panose="02020603050405020304" pitchFamily="18" charset="0"/>
                <a:sym typeface="Source Sans Pro SemiBold"/>
              </a:rPr>
              <a:t>Лизинговые продукты</a:t>
            </a:r>
            <a:r>
              <a:rPr lang="ru-RU" sz="1600" dirty="0">
                <a:solidFill>
                  <a:srgbClr val="F07F00"/>
                </a:solidFill>
                <a:latin typeface="Times New Roman" panose="02020603050405020304" pitchFamily="18" charset="0"/>
                <a:ea typeface="Source Sans Pro SemiBold"/>
                <a:cs typeface="Times New Roman" panose="02020603050405020304" pitchFamily="18" charset="0"/>
                <a:sym typeface="Source Sans Pro"/>
              </a:rPr>
              <a:t> 2024</a:t>
            </a:r>
            <a:endParaRPr lang="ru-RU" sz="1600" dirty="0">
              <a:solidFill>
                <a:srgbClr val="F07F00"/>
              </a:solidFill>
              <a:latin typeface="Times New Roman" panose="02020603050405020304" pitchFamily="18" charset="0"/>
              <a:ea typeface="Source Sans Pro SemiBold"/>
              <a:cs typeface="Times New Roman" panose="02020603050405020304" pitchFamily="18" charset="0"/>
              <a:sym typeface="Source Sans Pro SemiBold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2152631" y="1383575"/>
            <a:ext cx="3242329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80000"/>
              </a:lnSpc>
            </a:pPr>
            <a:endParaRPr sz="4199" b="1" dirty="0">
              <a:solidFill>
                <a:srgbClr val="0087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2152631" y="2124361"/>
            <a:ext cx="2803833" cy="157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Alegreya Sans"/>
                <a:cs typeface="Times New Roman" panose="02020603050405020304" pitchFamily="18" charset="0"/>
                <a:sym typeface="Alegreya Sans"/>
              </a:rPr>
              <a:t>ДОВЕРИЕ</a:t>
            </a:r>
            <a:endParaRPr lang="ru-RU" sz="2400" dirty="0" smtClean="0">
              <a:latin typeface="Times New Roman" panose="02020603050405020304" pitchFamily="18" charset="0"/>
              <a:ea typeface="Alegreya Sans"/>
              <a:cs typeface="Times New Roman" panose="02020603050405020304" pitchFamily="18" charset="0"/>
              <a:sym typeface="Alegreya Sans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Alegreya Sans"/>
                <a:cs typeface="Times New Roman" panose="02020603050405020304" pitchFamily="18" charset="0"/>
                <a:sym typeface="Alegreya Sans"/>
              </a:rPr>
              <a:t>любой вид оборудования, автомобильная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Alegreya Sans"/>
                <a:cs typeface="Times New Roman" panose="02020603050405020304" pitchFamily="18" charset="0"/>
                <a:sym typeface="Alegreya Sans"/>
              </a:rPr>
              <a:t>и спецтехника для ведения бизнеса</a:t>
            </a:r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10650628" y="234672"/>
            <a:ext cx="641400" cy="5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ru" sz="2400">
                <a:solidFill>
                  <a:srgbClr val="F07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/>
              <a:t>4</a:t>
            </a:fld>
            <a:endParaRPr sz="2400" dirty="0">
              <a:solidFill>
                <a:srgbClr val="F07F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" name="Google Shape;5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4341" y="7199313"/>
            <a:ext cx="10692004" cy="71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3922" y="7198345"/>
            <a:ext cx="10692004" cy="7187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вал 1"/>
          <p:cNvSpPr/>
          <p:nvPr/>
        </p:nvSpPr>
        <p:spPr>
          <a:xfrm>
            <a:off x="7629431" y="2124361"/>
            <a:ext cx="935449" cy="935449"/>
          </a:xfrm>
          <a:prstGeom prst="ellipse">
            <a:avLst/>
          </a:prstGeom>
          <a:solidFill>
            <a:srgbClr val="008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629431" y="3480175"/>
            <a:ext cx="935449" cy="935449"/>
          </a:xfrm>
          <a:prstGeom prst="ellipse">
            <a:avLst/>
          </a:prstGeom>
          <a:solidFill>
            <a:srgbClr val="008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629430" y="4835989"/>
            <a:ext cx="935449" cy="935449"/>
          </a:xfrm>
          <a:prstGeom prst="ellipse">
            <a:avLst/>
          </a:prstGeom>
          <a:solidFill>
            <a:srgbClr val="008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noun_1277298_cc.png" descr="noun_1277298_cc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22849" y="2361036"/>
            <a:ext cx="548610" cy="462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noun_404390_cc.png" descr="noun_404390_cc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06013" y="3628750"/>
            <a:ext cx="575606" cy="575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noun_150021_cc.png" descr="noun_150021_cc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49125" y="5014810"/>
            <a:ext cx="496058" cy="577805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Google Shape;87;p16"/>
          <p:cNvSpPr txBox="1"/>
          <p:nvPr/>
        </p:nvSpPr>
        <p:spPr>
          <a:xfrm>
            <a:off x="6508231" y="2443457"/>
            <a:ext cx="3414211" cy="29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sz="1600" b="1" dirty="0" smtClean="0">
                <a:solidFill>
                  <a:srgbClr val="0087CB"/>
                </a:solidFill>
              </a:rPr>
              <a:t>Для кого</a:t>
            </a:r>
            <a:endParaRPr lang="ru-RU" dirty="0" smtClean="0"/>
          </a:p>
        </p:txBody>
      </p:sp>
      <p:sp>
        <p:nvSpPr>
          <p:cNvPr id="39" name="Google Shape;87;p16"/>
          <p:cNvSpPr txBox="1"/>
          <p:nvPr/>
        </p:nvSpPr>
        <p:spPr>
          <a:xfrm>
            <a:off x="5394960" y="3765531"/>
            <a:ext cx="3414211" cy="29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sz="1600" b="1" dirty="0" smtClean="0">
                <a:solidFill>
                  <a:srgbClr val="0087CB"/>
                </a:solidFill>
              </a:rPr>
              <a:t>Основные условия</a:t>
            </a:r>
            <a:endParaRPr lang="ru-RU" dirty="0" smtClean="0"/>
          </a:p>
        </p:txBody>
      </p:sp>
      <p:sp>
        <p:nvSpPr>
          <p:cNvPr id="40" name="Google Shape;87;p16"/>
          <p:cNvSpPr txBox="1"/>
          <p:nvPr/>
        </p:nvSpPr>
        <p:spPr>
          <a:xfrm>
            <a:off x="5055349" y="5153873"/>
            <a:ext cx="3414211" cy="29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sz="1600" b="1" dirty="0" smtClean="0">
                <a:solidFill>
                  <a:srgbClr val="0087CB"/>
                </a:solidFill>
              </a:rPr>
              <a:t>Специальные условия</a:t>
            </a:r>
            <a:endParaRPr lang="ru-RU" dirty="0" smtClean="0"/>
          </a:p>
        </p:txBody>
      </p:sp>
      <p:sp>
        <p:nvSpPr>
          <p:cNvPr id="41" name="Google Shape;87;p16"/>
          <p:cNvSpPr txBox="1"/>
          <p:nvPr/>
        </p:nvSpPr>
        <p:spPr>
          <a:xfrm>
            <a:off x="8959523" y="2213201"/>
            <a:ext cx="3971489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субъектов МСП с регистрацией от 3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трех) лет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Ненецкого автономного округа</a:t>
            </a:r>
          </a:p>
        </p:txBody>
      </p:sp>
      <p:sp>
        <p:nvSpPr>
          <p:cNvPr id="42" name="Google Shape;87;p16"/>
          <p:cNvSpPr txBox="1"/>
          <p:nvPr/>
        </p:nvSpPr>
        <p:spPr>
          <a:xfrm>
            <a:off x="8959523" y="3550233"/>
            <a:ext cx="4065596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– до 48 месяцев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удорожания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9,5 %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Авансовый платеж – от 5 до 49 %</a:t>
            </a:r>
          </a:p>
        </p:txBody>
      </p:sp>
      <p:sp>
        <p:nvSpPr>
          <p:cNvPr id="43" name="Google Shape;87;p16"/>
          <p:cNvSpPr txBox="1"/>
          <p:nvPr/>
        </p:nvSpPr>
        <p:spPr>
          <a:xfrm>
            <a:off x="8959523" y="4972547"/>
            <a:ext cx="4065596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история платежеспособности в области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лизинга (в АО ЦРБ НАО)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технико-экономического обоснования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сумма лизинга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9609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681" y="336151"/>
            <a:ext cx="2369350" cy="5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5254831" y="359950"/>
            <a:ext cx="44820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ru-RU" sz="1600" dirty="0">
                <a:solidFill>
                  <a:srgbClr val="F07F00"/>
                </a:solidFill>
                <a:latin typeface="Times New Roman" panose="02020603050405020304" pitchFamily="18" charset="0"/>
                <a:ea typeface="Source Sans Pro SemiBold"/>
                <a:cs typeface="Times New Roman" panose="02020603050405020304" pitchFamily="18" charset="0"/>
                <a:sym typeface="Source Sans Pro SemiBold"/>
              </a:rPr>
              <a:t>Лизинговые продукты</a:t>
            </a:r>
            <a:r>
              <a:rPr lang="ru-RU" sz="1600" dirty="0">
                <a:solidFill>
                  <a:srgbClr val="F07F00"/>
                </a:solidFill>
                <a:latin typeface="Times New Roman" panose="02020603050405020304" pitchFamily="18" charset="0"/>
                <a:ea typeface="Source Sans Pro SemiBold"/>
                <a:cs typeface="Times New Roman" panose="02020603050405020304" pitchFamily="18" charset="0"/>
                <a:sym typeface="Source Sans Pro"/>
              </a:rPr>
              <a:t> 2024</a:t>
            </a:r>
            <a:endParaRPr lang="ru-RU" sz="1600" dirty="0">
              <a:solidFill>
                <a:srgbClr val="F07F00"/>
              </a:solidFill>
              <a:latin typeface="Times New Roman" panose="02020603050405020304" pitchFamily="18" charset="0"/>
              <a:ea typeface="Source Sans Pro SemiBold"/>
              <a:cs typeface="Times New Roman" panose="02020603050405020304" pitchFamily="18" charset="0"/>
              <a:sym typeface="Source Sans Pro SemiBold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2152631" y="1383575"/>
            <a:ext cx="3242329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80000"/>
              </a:lnSpc>
            </a:pPr>
            <a:endParaRPr sz="4199" b="1" dirty="0">
              <a:solidFill>
                <a:srgbClr val="F07F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2152631" y="2124361"/>
            <a:ext cx="2793442" cy="157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Alegreya Sans"/>
                <a:cs typeface="Times New Roman" panose="02020603050405020304" pitchFamily="18" charset="0"/>
                <a:sym typeface="Alegreya Sans"/>
              </a:rPr>
              <a:t>ПРОИЗВОДИТЕЛЬ</a:t>
            </a:r>
            <a:endParaRPr lang="ru-RU" sz="2400" dirty="0" smtClean="0">
              <a:latin typeface="Times New Roman" panose="02020603050405020304" pitchFamily="18" charset="0"/>
              <a:ea typeface="Alegreya Sans"/>
              <a:cs typeface="Times New Roman" panose="02020603050405020304" pitchFamily="18" charset="0"/>
              <a:sym typeface="Alegreya Sans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Alegreya Sans"/>
                <a:cs typeface="Times New Roman" panose="02020603050405020304" pitchFamily="18" charset="0"/>
                <a:sym typeface="Alegreya Sans"/>
              </a:rPr>
              <a:t>любой вид оборудования, автомобильная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Alegreya Sans"/>
                <a:cs typeface="Times New Roman" panose="02020603050405020304" pitchFamily="18" charset="0"/>
                <a:sym typeface="Alegreya Sans"/>
              </a:rPr>
              <a:t>и спецтехника для ведения бизнеса</a:t>
            </a:r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10650628" y="234672"/>
            <a:ext cx="641400" cy="5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ru" sz="2400">
                <a:solidFill>
                  <a:srgbClr val="F07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/>
              <a:t>5</a:t>
            </a:fld>
            <a:endParaRPr sz="2400" dirty="0">
              <a:solidFill>
                <a:srgbClr val="F07F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" name="Google Shape;5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4341" y="7199313"/>
            <a:ext cx="10692004" cy="71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3922" y="7198345"/>
            <a:ext cx="10692004" cy="7187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вал 1"/>
          <p:cNvSpPr/>
          <p:nvPr/>
        </p:nvSpPr>
        <p:spPr>
          <a:xfrm>
            <a:off x="7629431" y="2124361"/>
            <a:ext cx="935449" cy="935449"/>
          </a:xfrm>
          <a:prstGeom prst="ellipse">
            <a:avLst/>
          </a:prstGeom>
          <a:solidFill>
            <a:srgbClr val="F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629431" y="3480175"/>
            <a:ext cx="935449" cy="935449"/>
          </a:xfrm>
          <a:prstGeom prst="ellipse">
            <a:avLst/>
          </a:prstGeom>
          <a:solidFill>
            <a:srgbClr val="F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629430" y="4835989"/>
            <a:ext cx="935449" cy="935449"/>
          </a:xfrm>
          <a:prstGeom prst="ellipse">
            <a:avLst/>
          </a:prstGeom>
          <a:solidFill>
            <a:srgbClr val="F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noun_1277298_cc.png" descr="noun_1277298_cc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22849" y="2361036"/>
            <a:ext cx="548610" cy="462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noun_404390_cc.png" descr="noun_404390_cc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06013" y="3628750"/>
            <a:ext cx="575606" cy="575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noun_150021_cc.png" descr="noun_150021_cc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49125" y="5014810"/>
            <a:ext cx="496058" cy="577805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Google Shape;87;p16"/>
          <p:cNvSpPr txBox="1"/>
          <p:nvPr/>
        </p:nvSpPr>
        <p:spPr>
          <a:xfrm>
            <a:off x="6508232" y="2443457"/>
            <a:ext cx="1003614" cy="29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sz="1600" b="1" dirty="0" smtClean="0">
                <a:solidFill>
                  <a:srgbClr val="F07F00"/>
                </a:solidFill>
              </a:rPr>
              <a:t>Для кого</a:t>
            </a:r>
            <a:endParaRPr lang="ru-RU" dirty="0" smtClean="0">
              <a:solidFill>
                <a:srgbClr val="F07F00"/>
              </a:solidFill>
            </a:endParaRPr>
          </a:p>
        </p:txBody>
      </p:sp>
      <p:sp>
        <p:nvSpPr>
          <p:cNvPr id="39" name="Google Shape;87;p16"/>
          <p:cNvSpPr txBox="1"/>
          <p:nvPr/>
        </p:nvSpPr>
        <p:spPr>
          <a:xfrm>
            <a:off x="5394960" y="3765531"/>
            <a:ext cx="3414211" cy="29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sz="1600" b="1" dirty="0" smtClean="0">
                <a:solidFill>
                  <a:srgbClr val="F07F00"/>
                </a:solidFill>
              </a:rPr>
              <a:t>Основные условия</a:t>
            </a:r>
            <a:endParaRPr lang="ru-RU" dirty="0" smtClean="0">
              <a:solidFill>
                <a:srgbClr val="F07F00"/>
              </a:solidFill>
            </a:endParaRPr>
          </a:p>
        </p:txBody>
      </p:sp>
      <p:sp>
        <p:nvSpPr>
          <p:cNvPr id="40" name="Google Shape;87;p16"/>
          <p:cNvSpPr txBox="1"/>
          <p:nvPr/>
        </p:nvSpPr>
        <p:spPr>
          <a:xfrm>
            <a:off x="5055349" y="5153873"/>
            <a:ext cx="3414211" cy="29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sz="1600" b="1" dirty="0" smtClean="0">
                <a:solidFill>
                  <a:srgbClr val="F07F00"/>
                </a:solidFill>
              </a:rPr>
              <a:t>Специальные условия</a:t>
            </a:r>
            <a:endParaRPr lang="ru-RU" dirty="0" smtClean="0">
              <a:solidFill>
                <a:srgbClr val="F07F00"/>
              </a:solidFill>
            </a:endParaRPr>
          </a:p>
        </p:txBody>
      </p:sp>
      <p:sp>
        <p:nvSpPr>
          <p:cNvPr id="41" name="Google Shape;87;p16"/>
          <p:cNvSpPr txBox="1"/>
          <p:nvPr/>
        </p:nvSpPr>
        <p:spPr>
          <a:xfrm>
            <a:off x="8959523" y="2213201"/>
            <a:ext cx="3971489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категорий производителей,</a:t>
            </a:r>
          </a:p>
          <a:p>
            <a:pPr fontAlgn="base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сельхозтоваропроизводителей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переработки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регистрацией от 6 (шести) месяцев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Ненецкого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</a:t>
            </a:r>
          </a:p>
        </p:txBody>
      </p:sp>
      <p:sp>
        <p:nvSpPr>
          <p:cNvPr id="42" name="Google Shape;87;p16"/>
          <p:cNvSpPr txBox="1"/>
          <p:nvPr/>
        </p:nvSpPr>
        <p:spPr>
          <a:xfrm>
            <a:off x="8959523" y="3550233"/>
            <a:ext cx="4065596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– до 60 месяцев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удорожания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7,0%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 – от 5 до 49 %</a:t>
            </a:r>
          </a:p>
        </p:txBody>
      </p:sp>
      <p:sp>
        <p:nvSpPr>
          <p:cNvPr id="43" name="Google Shape;87;p16"/>
          <p:cNvSpPr txBox="1"/>
          <p:nvPr/>
        </p:nvSpPr>
        <p:spPr>
          <a:xfrm>
            <a:off x="8959523" y="4972547"/>
            <a:ext cx="4065596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технико-экономического обоснования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сумма лизинга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18377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681" y="336151"/>
            <a:ext cx="2369350" cy="5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5254831" y="359950"/>
            <a:ext cx="44820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ru-RU" sz="1600" dirty="0">
                <a:solidFill>
                  <a:srgbClr val="F07F00"/>
                </a:solidFill>
                <a:latin typeface="Times New Roman" panose="02020603050405020304" pitchFamily="18" charset="0"/>
                <a:ea typeface="Source Sans Pro SemiBold"/>
                <a:cs typeface="Times New Roman" panose="02020603050405020304" pitchFamily="18" charset="0"/>
                <a:sym typeface="Source Sans Pro SemiBold"/>
              </a:rPr>
              <a:t>Лизинговые продукты</a:t>
            </a:r>
            <a:r>
              <a:rPr lang="ru-RU" sz="1600" dirty="0">
                <a:solidFill>
                  <a:srgbClr val="F07F00"/>
                </a:solidFill>
                <a:latin typeface="Times New Roman" panose="02020603050405020304" pitchFamily="18" charset="0"/>
                <a:ea typeface="Source Sans Pro SemiBold"/>
                <a:cs typeface="Times New Roman" panose="02020603050405020304" pitchFamily="18" charset="0"/>
                <a:sym typeface="Source Sans Pro"/>
              </a:rPr>
              <a:t> 2024</a:t>
            </a:r>
            <a:endParaRPr lang="ru-RU" sz="1600" dirty="0">
              <a:solidFill>
                <a:srgbClr val="F07F00"/>
              </a:solidFill>
              <a:latin typeface="Times New Roman" panose="02020603050405020304" pitchFamily="18" charset="0"/>
              <a:ea typeface="Source Sans Pro SemiBold"/>
              <a:cs typeface="Times New Roman" panose="02020603050405020304" pitchFamily="18" charset="0"/>
              <a:sym typeface="Source Sans Pro SemiBold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2152631" y="1383575"/>
            <a:ext cx="3242329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80000"/>
              </a:lnSpc>
            </a:pPr>
            <a:endParaRPr sz="4199" b="1" dirty="0">
              <a:solidFill>
                <a:srgbClr val="F07F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2152631" y="2124361"/>
            <a:ext cx="2720705" cy="157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Alegreya Sans"/>
                <a:cs typeface="Times New Roman" panose="02020603050405020304" pitchFamily="18" charset="0"/>
                <a:sym typeface="Alegreya Sans"/>
              </a:rPr>
              <a:t>БЮДЖЕТ</a:t>
            </a:r>
            <a:endParaRPr lang="ru-RU" sz="2400" dirty="0" smtClean="0">
              <a:latin typeface="Times New Roman" panose="02020603050405020304" pitchFamily="18" charset="0"/>
              <a:ea typeface="Alegreya Sans"/>
              <a:cs typeface="Times New Roman" panose="02020603050405020304" pitchFamily="18" charset="0"/>
              <a:sym typeface="Alegreya Sans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Alegreya Sans"/>
                <a:cs typeface="Times New Roman" panose="02020603050405020304" pitchFamily="18" charset="0"/>
                <a:sym typeface="Alegreya Sans"/>
              </a:rPr>
              <a:t>любой вид оборудования, автомобильная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Alegreya Sans"/>
                <a:cs typeface="Times New Roman" panose="02020603050405020304" pitchFamily="18" charset="0"/>
                <a:sym typeface="Alegreya Sans"/>
              </a:rPr>
              <a:t>и спецтехника для ведения бизнеса</a:t>
            </a:r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10650628" y="234672"/>
            <a:ext cx="641400" cy="5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ru" sz="2400">
                <a:solidFill>
                  <a:srgbClr val="F07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/>
              <a:t>6</a:t>
            </a:fld>
            <a:endParaRPr sz="2400" dirty="0">
              <a:solidFill>
                <a:srgbClr val="F07F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" name="Google Shape;5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4341" y="7199313"/>
            <a:ext cx="10692004" cy="71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3922" y="7198345"/>
            <a:ext cx="10692004" cy="7187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вал 1"/>
          <p:cNvSpPr/>
          <p:nvPr/>
        </p:nvSpPr>
        <p:spPr>
          <a:xfrm>
            <a:off x="7629431" y="2124361"/>
            <a:ext cx="935449" cy="935449"/>
          </a:xfrm>
          <a:prstGeom prst="ellipse">
            <a:avLst/>
          </a:prstGeom>
          <a:solidFill>
            <a:srgbClr val="F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629431" y="3480175"/>
            <a:ext cx="935449" cy="935449"/>
          </a:xfrm>
          <a:prstGeom prst="ellipse">
            <a:avLst/>
          </a:prstGeom>
          <a:solidFill>
            <a:srgbClr val="F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629430" y="4835989"/>
            <a:ext cx="935449" cy="935449"/>
          </a:xfrm>
          <a:prstGeom prst="ellipse">
            <a:avLst/>
          </a:prstGeom>
          <a:solidFill>
            <a:srgbClr val="F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noun_1277298_cc.png" descr="noun_1277298_cc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22849" y="2361036"/>
            <a:ext cx="548610" cy="462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noun_404390_cc.png" descr="noun_404390_cc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06013" y="3628750"/>
            <a:ext cx="575606" cy="575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noun_150021_cc.png" descr="noun_150021_cc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49125" y="5014810"/>
            <a:ext cx="496058" cy="577805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Google Shape;87;p16"/>
          <p:cNvSpPr txBox="1"/>
          <p:nvPr/>
        </p:nvSpPr>
        <p:spPr>
          <a:xfrm>
            <a:off x="6508231" y="2443457"/>
            <a:ext cx="3414211" cy="29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sz="1600" b="1" dirty="0" smtClean="0">
                <a:solidFill>
                  <a:srgbClr val="F07F00"/>
                </a:solidFill>
              </a:rPr>
              <a:t>Для кого</a:t>
            </a:r>
            <a:endParaRPr lang="ru-RU" dirty="0" smtClean="0">
              <a:solidFill>
                <a:srgbClr val="F07F00"/>
              </a:solidFill>
            </a:endParaRPr>
          </a:p>
        </p:txBody>
      </p:sp>
      <p:sp>
        <p:nvSpPr>
          <p:cNvPr id="39" name="Google Shape;87;p16"/>
          <p:cNvSpPr txBox="1"/>
          <p:nvPr/>
        </p:nvSpPr>
        <p:spPr>
          <a:xfrm>
            <a:off x="5394960" y="3765531"/>
            <a:ext cx="3414211" cy="29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sz="1600" b="1" dirty="0" smtClean="0">
                <a:solidFill>
                  <a:srgbClr val="F07F00"/>
                </a:solidFill>
              </a:rPr>
              <a:t>Основные условия</a:t>
            </a:r>
            <a:endParaRPr lang="ru-RU" dirty="0" smtClean="0">
              <a:solidFill>
                <a:srgbClr val="F07F00"/>
              </a:solidFill>
            </a:endParaRPr>
          </a:p>
        </p:txBody>
      </p:sp>
      <p:sp>
        <p:nvSpPr>
          <p:cNvPr id="40" name="Google Shape;87;p16"/>
          <p:cNvSpPr txBox="1"/>
          <p:nvPr/>
        </p:nvSpPr>
        <p:spPr>
          <a:xfrm>
            <a:off x="5055349" y="5153873"/>
            <a:ext cx="3414211" cy="29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sz="1600" b="1" dirty="0" smtClean="0">
                <a:solidFill>
                  <a:srgbClr val="F07F00"/>
                </a:solidFill>
              </a:rPr>
              <a:t>Специальные условия</a:t>
            </a:r>
            <a:endParaRPr lang="ru-RU" dirty="0" smtClean="0">
              <a:solidFill>
                <a:srgbClr val="F07F00"/>
              </a:solidFill>
            </a:endParaRPr>
          </a:p>
        </p:txBody>
      </p:sp>
      <p:sp>
        <p:nvSpPr>
          <p:cNvPr id="41" name="Google Shape;87;p16"/>
          <p:cNvSpPr txBox="1"/>
          <p:nvPr/>
        </p:nvSpPr>
        <p:spPr>
          <a:xfrm>
            <a:off x="8959523" y="2213201"/>
            <a:ext cx="3971489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организаций и предприятий с долей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Ненецкого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и Муниципальных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унитарных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г. Нарьян-Мар не менее 25%.</a:t>
            </a:r>
          </a:p>
        </p:txBody>
      </p:sp>
      <p:sp>
        <p:nvSpPr>
          <p:cNvPr id="42" name="Google Shape;87;p16"/>
          <p:cNvSpPr txBox="1"/>
          <p:nvPr/>
        </p:nvSpPr>
        <p:spPr>
          <a:xfrm>
            <a:off x="8959523" y="3550233"/>
            <a:ext cx="4065596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–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удорожания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7,0 %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Авансовый платеж – от 5 до 49 %</a:t>
            </a:r>
          </a:p>
        </p:txBody>
      </p:sp>
      <p:sp>
        <p:nvSpPr>
          <p:cNvPr id="43" name="Google Shape;87;p16"/>
          <p:cNvSpPr txBox="1"/>
          <p:nvPr/>
        </p:nvSpPr>
        <p:spPr>
          <a:xfrm>
            <a:off x="8959523" y="4972547"/>
            <a:ext cx="4065596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сумма лизинга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10279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681" y="336151"/>
            <a:ext cx="2369350" cy="5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5254831" y="359950"/>
            <a:ext cx="44820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ru-RU" sz="1600" dirty="0">
                <a:solidFill>
                  <a:srgbClr val="F07F00"/>
                </a:solidFill>
                <a:latin typeface="Times New Roman" panose="02020603050405020304" pitchFamily="18" charset="0"/>
                <a:ea typeface="Source Sans Pro SemiBold"/>
                <a:cs typeface="Times New Roman" panose="02020603050405020304" pitchFamily="18" charset="0"/>
                <a:sym typeface="Source Sans Pro SemiBold"/>
              </a:rPr>
              <a:t>Лизинговые продукты</a:t>
            </a:r>
            <a:r>
              <a:rPr lang="ru-RU" sz="1600" dirty="0">
                <a:solidFill>
                  <a:srgbClr val="F07F00"/>
                </a:solidFill>
                <a:latin typeface="Times New Roman" panose="02020603050405020304" pitchFamily="18" charset="0"/>
                <a:ea typeface="Source Sans Pro SemiBold"/>
                <a:cs typeface="Times New Roman" panose="02020603050405020304" pitchFamily="18" charset="0"/>
                <a:sym typeface="Source Sans Pro"/>
              </a:rPr>
              <a:t> 2024</a:t>
            </a:r>
            <a:endParaRPr lang="ru-RU" sz="1600" dirty="0">
              <a:solidFill>
                <a:srgbClr val="F07F00"/>
              </a:solidFill>
              <a:latin typeface="Times New Roman" panose="02020603050405020304" pitchFamily="18" charset="0"/>
              <a:ea typeface="Source Sans Pro SemiBold"/>
              <a:cs typeface="Times New Roman" panose="02020603050405020304" pitchFamily="18" charset="0"/>
              <a:sym typeface="Source Sans Pro SemiBold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2152631" y="1383575"/>
            <a:ext cx="3242329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80000"/>
              </a:lnSpc>
            </a:pPr>
            <a:endParaRPr sz="4199" b="1" dirty="0">
              <a:solidFill>
                <a:srgbClr val="F07F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2152631" y="2124361"/>
            <a:ext cx="2793442" cy="157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Alegreya Sans"/>
                <a:cs typeface="Times New Roman" panose="02020603050405020304" pitchFamily="18" charset="0"/>
                <a:sym typeface="Alegreya Sans"/>
              </a:rPr>
              <a:t>СЕЛО</a:t>
            </a:r>
            <a:endParaRPr lang="ru-RU" sz="2400" dirty="0" smtClean="0">
              <a:latin typeface="Times New Roman" panose="02020603050405020304" pitchFamily="18" charset="0"/>
              <a:ea typeface="Alegreya Sans"/>
              <a:cs typeface="Times New Roman" panose="02020603050405020304" pitchFamily="18" charset="0"/>
              <a:sym typeface="Alegreya Sans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Alegreya Sans"/>
                <a:cs typeface="Times New Roman" panose="02020603050405020304" pitchFamily="18" charset="0"/>
                <a:sym typeface="Alegreya Sans"/>
              </a:rPr>
              <a:t>любой вид оборудования, автомобильная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Alegreya Sans"/>
                <a:cs typeface="Times New Roman" panose="02020603050405020304" pitchFamily="18" charset="0"/>
                <a:sym typeface="Alegreya Sans"/>
              </a:rPr>
              <a:t>и спецтехника для ведения бизнеса</a:t>
            </a:r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10650628" y="234672"/>
            <a:ext cx="641400" cy="5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ru" sz="2400">
                <a:solidFill>
                  <a:srgbClr val="F07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/>
              <a:t>7</a:t>
            </a:fld>
            <a:endParaRPr sz="2400" dirty="0">
              <a:solidFill>
                <a:srgbClr val="F07F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" name="Google Shape;5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4341" y="7199313"/>
            <a:ext cx="10692004" cy="71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3922" y="7198345"/>
            <a:ext cx="10692004" cy="7187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вал 1"/>
          <p:cNvSpPr/>
          <p:nvPr/>
        </p:nvSpPr>
        <p:spPr>
          <a:xfrm>
            <a:off x="7629431" y="2124361"/>
            <a:ext cx="935449" cy="935449"/>
          </a:xfrm>
          <a:prstGeom prst="ellipse">
            <a:avLst/>
          </a:prstGeom>
          <a:solidFill>
            <a:srgbClr val="F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629431" y="3480175"/>
            <a:ext cx="935449" cy="935449"/>
          </a:xfrm>
          <a:prstGeom prst="ellipse">
            <a:avLst/>
          </a:prstGeom>
          <a:solidFill>
            <a:srgbClr val="F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629430" y="4835989"/>
            <a:ext cx="935449" cy="935449"/>
          </a:xfrm>
          <a:prstGeom prst="ellipse">
            <a:avLst/>
          </a:prstGeom>
          <a:solidFill>
            <a:srgbClr val="F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noun_1277298_cc.png" descr="noun_1277298_cc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22849" y="2361036"/>
            <a:ext cx="548610" cy="462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noun_404390_cc.png" descr="noun_404390_cc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06013" y="3628750"/>
            <a:ext cx="575606" cy="575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noun_150021_cc.png" descr="noun_150021_cc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49125" y="5014810"/>
            <a:ext cx="496058" cy="577805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Google Shape;87;p16"/>
          <p:cNvSpPr txBox="1"/>
          <p:nvPr/>
        </p:nvSpPr>
        <p:spPr>
          <a:xfrm>
            <a:off x="6508231" y="2443457"/>
            <a:ext cx="3414211" cy="29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sz="1600" b="1" dirty="0" smtClean="0">
                <a:solidFill>
                  <a:srgbClr val="F07F00"/>
                </a:solidFill>
              </a:rPr>
              <a:t>Для кого</a:t>
            </a:r>
            <a:endParaRPr lang="ru-RU" dirty="0" smtClean="0">
              <a:solidFill>
                <a:srgbClr val="F07F00"/>
              </a:solidFill>
            </a:endParaRPr>
          </a:p>
        </p:txBody>
      </p:sp>
      <p:sp>
        <p:nvSpPr>
          <p:cNvPr id="39" name="Google Shape;87;p16"/>
          <p:cNvSpPr txBox="1"/>
          <p:nvPr/>
        </p:nvSpPr>
        <p:spPr>
          <a:xfrm>
            <a:off x="5394960" y="3765531"/>
            <a:ext cx="3414211" cy="29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sz="1600" b="1" dirty="0" smtClean="0">
                <a:solidFill>
                  <a:srgbClr val="F07F00"/>
                </a:solidFill>
              </a:rPr>
              <a:t>Основные условия</a:t>
            </a:r>
            <a:endParaRPr lang="ru-RU" dirty="0" smtClean="0">
              <a:solidFill>
                <a:srgbClr val="F07F00"/>
              </a:solidFill>
            </a:endParaRPr>
          </a:p>
        </p:txBody>
      </p:sp>
      <p:sp>
        <p:nvSpPr>
          <p:cNvPr id="40" name="Google Shape;87;p16"/>
          <p:cNvSpPr txBox="1"/>
          <p:nvPr/>
        </p:nvSpPr>
        <p:spPr>
          <a:xfrm>
            <a:off x="5055349" y="5153873"/>
            <a:ext cx="3414211" cy="29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sz="1600" b="1" dirty="0" smtClean="0">
                <a:solidFill>
                  <a:srgbClr val="F07F00"/>
                </a:solidFill>
              </a:rPr>
              <a:t>Специальные условия</a:t>
            </a:r>
            <a:endParaRPr lang="ru-RU" dirty="0" smtClean="0">
              <a:solidFill>
                <a:srgbClr val="F07F00"/>
              </a:solidFill>
            </a:endParaRPr>
          </a:p>
        </p:txBody>
      </p:sp>
      <p:sp>
        <p:nvSpPr>
          <p:cNvPr id="41" name="Google Shape;87;p16"/>
          <p:cNvSpPr txBox="1"/>
          <p:nvPr/>
        </p:nvSpPr>
        <p:spPr>
          <a:xfrm>
            <a:off x="8959523" y="2213201"/>
            <a:ext cx="3971489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субъектов МСП, с регистрацией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населенных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пунктах Ненецкого автономного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(шести)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</a:p>
        </p:txBody>
      </p:sp>
      <p:sp>
        <p:nvSpPr>
          <p:cNvPr id="42" name="Google Shape;87;p16"/>
          <p:cNvSpPr txBox="1"/>
          <p:nvPr/>
        </p:nvSpPr>
        <p:spPr>
          <a:xfrm>
            <a:off x="8959523" y="3550233"/>
            <a:ext cx="4065596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–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удорожания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7,0 %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Авансовый платеж – от 5 до 49 %</a:t>
            </a:r>
          </a:p>
        </p:txBody>
      </p:sp>
      <p:sp>
        <p:nvSpPr>
          <p:cNvPr id="43" name="Google Shape;87;p16"/>
          <p:cNvSpPr txBox="1"/>
          <p:nvPr/>
        </p:nvSpPr>
        <p:spPr>
          <a:xfrm>
            <a:off x="8959523" y="4972547"/>
            <a:ext cx="4065596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технико-экономического обоснования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сумма лизинга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4505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681" y="336151"/>
            <a:ext cx="2369350" cy="5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5254831" y="359950"/>
            <a:ext cx="44820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ru-RU" sz="1600" dirty="0">
                <a:solidFill>
                  <a:srgbClr val="F07F00"/>
                </a:solidFill>
                <a:latin typeface="Times New Roman" panose="02020603050405020304" pitchFamily="18" charset="0"/>
                <a:ea typeface="Source Sans Pro SemiBold"/>
                <a:cs typeface="Times New Roman" panose="02020603050405020304" pitchFamily="18" charset="0"/>
                <a:sym typeface="Source Sans Pro SemiBold"/>
              </a:rPr>
              <a:t>Лизинговые продукты</a:t>
            </a:r>
            <a:r>
              <a:rPr lang="ru-RU" sz="1600" dirty="0">
                <a:solidFill>
                  <a:srgbClr val="F07F00"/>
                </a:solidFill>
                <a:latin typeface="Times New Roman" panose="02020603050405020304" pitchFamily="18" charset="0"/>
                <a:ea typeface="Source Sans Pro SemiBold"/>
                <a:cs typeface="Times New Roman" panose="02020603050405020304" pitchFamily="18" charset="0"/>
                <a:sym typeface="Source Sans Pro"/>
              </a:rPr>
              <a:t> 2024</a:t>
            </a:r>
            <a:endParaRPr lang="ru-RU" sz="1600" dirty="0">
              <a:solidFill>
                <a:srgbClr val="F07F00"/>
              </a:solidFill>
              <a:latin typeface="Times New Roman" panose="02020603050405020304" pitchFamily="18" charset="0"/>
              <a:ea typeface="Source Sans Pro SemiBold"/>
              <a:cs typeface="Times New Roman" panose="02020603050405020304" pitchFamily="18" charset="0"/>
              <a:sym typeface="Source Sans Pro SemiBold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2152631" y="1383575"/>
            <a:ext cx="3242329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80000"/>
              </a:lnSpc>
            </a:pPr>
            <a:endParaRPr sz="4199" b="1" dirty="0">
              <a:solidFill>
                <a:srgbClr val="F07F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2152630" y="2124361"/>
            <a:ext cx="3242329" cy="157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Alegreya Sans"/>
                <a:cs typeface="Times New Roman" panose="02020603050405020304" pitchFamily="18" charset="0"/>
                <a:sym typeface="Alegreya Sans"/>
              </a:rPr>
              <a:t>ИНДИВИДУАЛЬНЫЙ</a:t>
            </a:r>
            <a:endParaRPr lang="ru-RU" sz="2400" dirty="0" smtClean="0">
              <a:latin typeface="Times New Roman" panose="02020603050405020304" pitchFamily="18" charset="0"/>
              <a:ea typeface="Alegreya Sans"/>
              <a:cs typeface="Times New Roman" panose="02020603050405020304" pitchFamily="18" charset="0"/>
              <a:sym typeface="Alegreya Sans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Alegreya Sans"/>
                <a:cs typeface="Times New Roman" panose="02020603050405020304" pitchFamily="18" charset="0"/>
                <a:sym typeface="Alegreya Sans"/>
              </a:rPr>
              <a:t>любой вид оборудования, автомобильная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Alegreya Sans"/>
                <a:cs typeface="Times New Roman" panose="02020603050405020304" pitchFamily="18" charset="0"/>
                <a:sym typeface="Alegreya Sans"/>
              </a:rPr>
              <a:t>и спецтехника для ведения бизнеса</a:t>
            </a:r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10650628" y="234672"/>
            <a:ext cx="641400" cy="5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ru" sz="2400">
                <a:solidFill>
                  <a:srgbClr val="F07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/>
              <a:t>8</a:t>
            </a:fld>
            <a:endParaRPr sz="2400" dirty="0">
              <a:solidFill>
                <a:srgbClr val="F07F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" name="Google Shape;5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4341" y="7199313"/>
            <a:ext cx="10692004" cy="71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3922" y="7198345"/>
            <a:ext cx="10692004" cy="7187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вал 1"/>
          <p:cNvSpPr/>
          <p:nvPr/>
        </p:nvSpPr>
        <p:spPr>
          <a:xfrm>
            <a:off x="7629431" y="2124361"/>
            <a:ext cx="935449" cy="935449"/>
          </a:xfrm>
          <a:prstGeom prst="ellipse">
            <a:avLst/>
          </a:prstGeom>
          <a:solidFill>
            <a:srgbClr val="F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629431" y="3480175"/>
            <a:ext cx="935449" cy="935449"/>
          </a:xfrm>
          <a:prstGeom prst="ellipse">
            <a:avLst/>
          </a:prstGeom>
          <a:solidFill>
            <a:srgbClr val="F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629430" y="4835989"/>
            <a:ext cx="935449" cy="935449"/>
          </a:xfrm>
          <a:prstGeom prst="ellipse">
            <a:avLst/>
          </a:prstGeom>
          <a:solidFill>
            <a:srgbClr val="F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noun_1277298_cc.png" descr="noun_1277298_cc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22849" y="2361036"/>
            <a:ext cx="548610" cy="462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noun_404390_cc.png" descr="noun_404390_cc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06013" y="3628750"/>
            <a:ext cx="575606" cy="575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noun_150021_cc.png" descr="noun_150021_cc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49125" y="5014810"/>
            <a:ext cx="496058" cy="577805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Google Shape;87;p16"/>
          <p:cNvSpPr txBox="1"/>
          <p:nvPr/>
        </p:nvSpPr>
        <p:spPr>
          <a:xfrm>
            <a:off x="6508231" y="2443457"/>
            <a:ext cx="3414211" cy="29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sz="1600" b="1" dirty="0" smtClean="0">
                <a:solidFill>
                  <a:srgbClr val="F07F00"/>
                </a:solidFill>
              </a:rPr>
              <a:t>Для кого</a:t>
            </a:r>
            <a:endParaRPr lang="ru-RU" dirty="0" smtClean="0">
              <a:solidFill>
                <a:srgbClr val="F07F00"/>
              </a:solidFill>
            </a:endParaRPr>
          </a:p>
        </p:txBody>
      </p:sp>
      <p:sp>
        <p:nvSpPr>
          <p:cNvPr id="39" name="Google Shape;87;p16"/>
          <p:cNvSpPr txBox="1"/>
          <p:nvPr/>
        </p:nvSpPr>
        <p:spPr>
          <a:xfrm>
            <a:off x="5394960" y="3765531"/>
            <a:ext cx="3414211" cy="29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sz="1600" b="1" dirty="0" smtClean="0">
                <a:solidFill>
                  <a:srgbClr val="F07F00"/>
                </a:solidFill>
              </a:rPr>
              <a:t>Основные условия</a:t>
            </a:r>
            <a:endParaRPr lang="ru-RU" dirty="0" smtClean="0">
              <a:solidFill>
                <a:srgbClr val="F07F00"/>
              </a:solidFill>
            </a:endParaRPr>
          </a:p>
        </p:txBody>
      </p:sp>
      <p:sp>
        <p:nvSpPr>
          <p:cNvPr id="40" name="Google Shape;87;p16"/>
          <p:cNvSpPr txBox="1"/>
          <p:nvPr/>
        </p:nvSpPr>
        <p:spPr>
          <a:xfrm>
            <a:off x="5055349" y="5153873"/>
            <a:ext cx="3414211" cy="29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sz="1600" b="1" dirty="0" smtClean="0">
                <a:solidFill>
                  <a:srgbClr val="F07F00"/>
                </a:solidFill>
              </a:rPr>
              <a:t>Специальные условия</a:t>
            </a:r>
            <a:endParaRPr lang="ru-RU" dirty="0" smtClean="0">
              <a:solidFill>
                <a:srgbClr val="F07F00"/>
              </a:solidFill>
            </a:endParaRPr>
          </a:p>
        </p:txBody>
      </p:sp>
      <p:sp>
        <p:nvSpPr>
          <p:cNvPr id="41" name="Google Shape;87;p16"/>
          <p:cNvSpPr txBox="1"/>
          <p:nvPr/>
        </p:nvSpPr>
        <p:spPr>
          <a:xfrm>
            <a:off x="8959523" y="2213201"/>
            <a:ext cx="3971489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видов организаций и предприятий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формой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с регистрацией от 3 (трех)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Ненецкого автономного округа</a:t>
            </a:r>
          </a:p>
        </p:txBody>
      </p:sp>
      <p:sp>
        <p:nvSpPr>
          <p:cNvPr id="42" name="Google Shape;87;p16"/>
          <p:cNvSpPr txBox="1"/>
          <p:nvPr/>
        </p:nvSpPr>
        <p:spPr>
          <a:xfrm>
            <a:off x="8959523" y="3550233"/>
            <a:ext cx="4065596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– до 60 месяцев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удорожания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7,5 %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Авансовый платеж – от 15 до 49 %</a:t>
            </a:r>
          </a:p>
        </p:txBody>
      </p:sp>
      <p:sp>
        <p:nvSpPr>
          <p:cNvPr id="43" name="Google Shape;87;p16"/>
          <p:cNvSpPr txBox="1"/>
          <p:nvPr/>
        </p:nvSpPr>
        <p:spPr>
          <a:xfrm>
            <a:off x="8959523" y="4972547"/>
            <a:ext cx="4065596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технико-экономического обоснования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сумма лизинга –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22186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681" y="336151"/>
            <a:ext cx="2369350" cy="5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5254831" y="359950"/>
            <a:ext cx="44820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ru-RU" sz="1600" dirty="0">
                <a:solidFill>
                  <a:srgbClr val="F07F00"/>
                </a:solidFill>
                <a:latin typeface="Times New Roman" panose="02020603050405020304" pitchFamily="18" charset="0"/>
                <a:ea typeface="Source Sans Pro SemiBold"/>
                <a:cs typeface="Times New Roman" panose="02020603050405020304" pitchFamily="18" charset="0"/>
                <a:sym typeface="Source Sans Pro SemiBold"/>
              </a:rPr>
              <a:t>Лизинговые продукты</a:t>
            </a:r>
            <a:r>
              <a:rPr lang="ru-RU" sz="1600" dirty="0">
                <a:solidFill>
                  <a:srgbClr val="F07F00"/>
                </a:solidFill>
                <a:latin typeface="Times New Roman" panose="02020603050405020304" pitchFamily="18" charset="0"/>
                <a:ea typeface="Source Sans Pro SemiBold"/>
                <a:cs typeface="Times New Roman" panose="02020603050405020304" pitchFamily="18" charset="0"/>
                <a:sym typeface="Source Sans Pro"/>
              </a:rPr>
              <a:t> 2024</a:t>
            </a:r>
            <a:endParaRPr lang="ru-RU" sz="1600" dirty="0">
              <a:solidFill>
                <a:srgbClr val="F07F00"/>
              </a:solidFill>
              <a:latin typeface="Times New Roman" panose="02020603050405020304" pitchFamily="18" charset="0"/>
              <a:ea typeface="Source Sans Pro SemiBold"/>
              <a:cs typeface="Times New Roman" panose="02020603050405020304" pitchFamily="18" charset="0"/>
              <a:sym typeface="Source Sans Pro SemiBold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2152631" y="1383575"/>
            <a:ext cx="3242329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80000"/>
              </a:lnSpc>
            </a:pPr>
            <a:endParaRPr sz="4199" b="1" dirty="0">
              <a:solidFill>
                <a:srgbClr val="F07F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2152631" y="2124361"/>
            <a:ext cx="3102200" cy="157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Alegreya Sans"/>
                <a:cs typeface="Times New Roman" panose="02020603050405020304" pitchFamily="18" charset="0"/>
                <a:sym typeface="Alegreya Sans"/>
              </a:rPr>
              <a:t>ПОРУЧИТЕЛЬСТВО</a:t>
            </a:r>
            <a:endParaRPr lang="ru-RU" sz="2400" dirty="0" smtClean="0">
              <a:latin typeface="Times New Roman" panose="02020603050405020304" pitchFamily="18" charset="0"/>
              <a:ea typeface="Alegreya Sans"/>
              <a:cs typeface="Times New Roman" panose="02020603050405020304" pitchFamily="18" charset="0"/>
              <a:sym typeface="Alegreya Sans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Alegreya Sans"/>
                <a:cs typeface="Times New Roman" panose="02020603050405020304" pitchFamily="18" charset="0"/>
                <a:sym typeface="Alegreya Sans"/>
              </a:rPr>
              <a:t>любой вид оборудования, автомобильная</a:t>
            </a: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Alegreya Sans"/>
                <a:cs typeface="Times New Roman" panose="02020603050405020304" pitchFamily="18" charset="0"/>
                <a:sym typeface="Alegreya Sans"/>
              </a:rPr>
              <a:t>и спецтехника для ведения бизнеса</a:t>
            </a:r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10650628" y="234672"/>
            <a:ext cx="641400" cy="5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ru" sz="2400">
                <a:solidFill>
                  <a:srgbClr val="F07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/>
              <a:t>9</a:t>
            </a:fld>
            <a:endParaRPr sz="2400" dirty="0">
              <a:solidFill>
                <a:srgbClr val="F07F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" name="Google Shape;5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4341" y="7199313"/>
            <a:ext cx="10692004" cy="71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3922" y="7198345"/>
            <a:ext cx="10692004" cy="7187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вал 1"/>
          <p:cNvSpPr/>
          <p:nvPr/>
        </p:nvSpPr>
        <p:spPr>
          <a:xfrm>
            <a:off x="7629431" y="2124361"/>
            <a:ext cx="935449" cy="935449"/>
          </a:xfrm>
          <a:prstGeom prst="ellipse">
            <a:avLst/>
          </a:prstGeom>
          <a:solidFill>
            <a:srgbClr val="F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629431" y="3480175"/>
            <a:ext cx="935449" cy="935449"/>
          </a:xfrm>
          <a:prstGeom prst="ellipse">
            <a:avLst/>
          </a:prstGeom>
          <a:solidFill>
            <a:srgbClr val="F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629430" y="4835989"/>
            <a:ext cx="935449" cy="935449"/>
          </a:xfrm>
          <a:prstGeom prst="ellipse">
            <a:avLst/>
          </a:prstGeom>
          <a:solidFill>
            <a:srgbClr val="F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noun_1277298_cc.png" descr="noun_1277298_cc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22849" y="2361036"/>
            <a:ext cx="548610" cy="462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noun_404390_cc.png" descr="noun_404390_cc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06013" y="3628750"/>
            <a:ext cx="575606" cy="575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noun_150021_cc.png" descr="noun_150021_cc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49125" y="5014810"/>
            <a:ext cx="496058" cy="577805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Google Shape;87;p16"/>
          <p:cNvSpPr txBox="1"/>
          <p:nvPr/>
        </p:nvSpPr>
        <p:spPr>
          <a:xfrm>
            <a:off x="6508231" y="2443457"/>
            <a:ext cx="3414211" cy="29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sz="1600" b="1" dirty="0" smtClean="0">
                <a:solidFill>
                  <a:srgbClr val="F07F00"/>
                </a:solidFill>
              </a:rPr>
              <a:t>Для кого</a:t>
            </a:r>
            <a:endParaRPr lang="ru-RU" dirty="0" smtClean="0">
              <a:solidFill>
                <a:srgbClr val="F07F00"/>
              </a:solidFill>
            </a:endParaRPr>
          </a:p>
        </p:txBody>
      </p:sp>
      <p:sp>
        <p:nvSpPr>
          <p:cNvPr id="39" name="Google Shape;87;p16"/>
          <p:cNvSpPr txBox="1"/>
          <p:nvPr/>
        </p:nvSpPr>
        <p:spPr>
          <a:xfrm>
            <a:off x="5394960" y="3765531"/>
            <a:ext cx="3414211" cy="29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sz="1600" b="1" dirty="0" smtClean="0">
                <a:solidFill>
                  <a:srgbClr val="F07F00"/>
                </a:solidFill>
              </a:rPr>
              <a:t>Основные условия</a:t>
            </a:r>
            <a:endParaRPr lang="ru-RU" dirty="0" smtClean="0">
              <a:solidFill>
                <a:srgbClr val="F07F00"/>
              </a:solidFill>
            </a:endParaRPr>
          </a:p>
        </p:txBody>
      </p:sp>
      <p:sp>
        <p:nvSpPr>
          <p:cNvPr id="40" name="Google Shape;87;p16"/>
          <p:cNvSpPr txBox="1"/>
          <p:nvPr/>
        </p:nvSpPr>
        <p:spPr>
          <a:xfrm>
            <a:off x="5055349" y="5153873"/>
            <a:ext cx="3414211" cy="29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sz="1600" b="1" dirty="0" smtClean="0">
                <a:solidFill>
                  <a:srgbClr val="F07F00"/>
                </a:solidFill>
              </a:rPr>
              <a:t>Специальные условия</a:t>
            </a:r>
            <a:endParaRPr lang="ru-RU" dirty="0" smtClean="0">
              <a:solidFill>
                <a:srgbClr val="F07F00"/>
              </a:solidFill>
            </a:endParaRPr>
          </a:p>
        </p:txBody>
      </p:sp>
      <p:sp>
        <p:nvSpPr>
          <p:cNvPr id="41" name="Google Shape;87;p16"/>
          <p:cNvSpPr txBox="1"/>
          <p:nvPr/>
        </p:nvSpPr>
        <p:spPr>
          <a:xfrm>
            <a:off x="8959523" y="2213201"/>
            <a:ext cx="3971489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субъектов МСП с момента ведения деятельности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(Шести) месяцев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Ненецкого автономного округа</a:t>
            </a:r>
          </a:p>
        </p:txBody>
      </p:sp>
      <p:sp>
        <p:nvSpPr>
          <p:cNvPr id="42" name="Google Shape;87;p16"/>
          <p:cNvSpPr txBox="1"/>
          <p:nvPr/>
        </p:nvSpPr>
        <p:spPr>
          <a:xfrm>
            <a:off x="8959523" y="3550233"/>
            <a:ext cx="4065596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–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удорожания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10,0 %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Авансовый платеж –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5% до 49%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87;p16"/>
          <p:cNvSpPr txBox="1"/>
          <p:nvPr/>
        </p:nvSpPr>
        <p:spPr>
          <a:xfrm>
            <a:off x="8959523" y="4972547"/>
            <a:ext cx="4065596" cy="4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вознаграждения от 0,5 до 1%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сумма лизинга –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9277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3118</TotalTime>
  <Words>1226</Words>
  <Application>Microsoft Office PowerPoint</Application>
  <PresentationFormat>Произвольный</PresentationFormat>
  <Paragraphs>364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Source Sans Pro</vt:lpstr>
      <vt:lpstr>Source Sans Pro SemiBold</vt:lpstr>
      <vt:lpstr>Alegreya Sans Medium</vt:lpstr>
      <vt:lpstr>Times New Roman</vt:lpstr>
      <vt:lpstr>Alegreya Sans</vt:lpstr>
      <vt:lpstr>Arial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Мартынов Виталий Валерьевич</dc:creator>
  <cp:lastModifiedBy>Попова Ольга Николаевна</cp:lastModifiedBy>
  <cp:revision>162</cp:revision>
  <cp:lastPrinted>2024-01-25T11:59:54Z</cp:lastPrinted>
  <dcterms:modified xsi:type="dcterms:W3CDTF">2024-01-25T12:15:40Z</dcterms:modified>
</cp:coreProperties>
</file>